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1"/>
  </p:notesMasterIdLst>
  <p:handoutMasterIdLst>
    <p:handoutMasterId r:id="rId42"/>
  </p:handoutMasterIdLst>
  <p:sldIdLst>
    <p:sldId id="473" r:id="rId2"/>
    <p:sldId id="474" r:id="rId3"/>
    <p:sldId id="480" r:id="rId4"/>
    <p:sldId id="475" r:id="rId5"/>
    <p:sldId id="476" r:id="rId6"/>
    <p:sldId id="477" r:id="rId7"/>
    <p:sldId id="478" r:id="rId8"/>
    <p:sldId id="479" r:id="rId9"/>
    <p:sldId id="482" r:id="rId10"/>
    <p:sldId id="481" r:id="rId11"/>
    <p:sldId id="483" r:id="rId12"/>
    <p:sldId id="461" r:id="rId13"/>
    <p:sldId id="393" r:id="rId14"/>
    <p:sldId id="268" r:id="rId15"/>
    <p:sldId id="412" r:id="rId16"/>
    <p:sldId id="441" r:id="rId17"/>
    <p:sldId id="442" r:id="rId18"/>
    <p:sldId id="444" r:id="rId19"/>
    <p:sldId id="443" r:id="rId20"/>
    <p:sldId id="445" r:id="rId21"/>
    <p:sldId id="470" r:id="rId22"/>
    <p:sldId id="471" r:id="rId23"/>
    <p:sldId id="446" r:id="rId24"/>
    <p:sldId id="447" r:id="rId25"/>
    <p:sldId id="448" r:id="rId26"/>
    <p:sldId id="449" r:id="rId27"/>
    <p:sldId id="452" r:id="rId28"/>
    <p:sldId id="453" r:id="rId29"/>
    <p:sldId id="454" r:id="rId30"/>
    <p:sldId id="350" r:id="rId31"/>
    <p:sldId id="458" r:id="rId32"/>
    <p:sldId id="459" r:id="rId33"/>
    <p:sldId id="463" r:id="rId34"/>
    <p:sldId id="435" r:id="rId35"/>
    <p:sldId id="274" r:id="rId36"/>
    <p:sldId id="469" r:id="rId37"/>
    <p:sldId id="440" r:id="rId38"/>
    <p:sldId id="472" r:id="rId39"/>
    <p:sldId id="290" r:id="rId4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9824"/>
  </p:clrMru>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651" autoAdjust="0"/>
  </p:normalViewPr>
  <p:slideViewPr>
    <p:cSldViewPr snapToGrid="0" snapToObjects="1">
      <p:cViewPr>
        <p:scale>
          <a:sx n="108" d="100"/>
          <a:sy n="108" d="100"/>
        </p:scale>
        <p:origin x="-276" y="165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E2A379-6FAB-F843-89E7-E481D27D53A5}" type="doc">
      <dgm:prSet loTypeId="urn:microsoft.com/office/officeart/2005/8/layout/hierarchy1" loCatId="" qsTypeId="urn:microsoft.com/office/officeart/2005/8/quickstyle/simple2" qsCatId="simple" csTypeId="urn:microsoft.com/office/officeart/2005/8/colors/accent1_2" csCatId="accent1" phldr="1"/>
      <dgm:spPr/>
      <dgm:t>
        <a:bodyPr/>
        <a:lstStyle/>
        <a:p>
          <a:endParaRPr lang="en-US"/>
        </a:p>
      </dgm:t>
    </dgm:pt>
    <dgm:pt modelId="{781B27E2-D201-5E46-B387-04094F0214F2}">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2000" b="1" dirty="0" smtClean="0"/>
            <a:t>Bab IX</a:t>
          </a:r>
        </a:p>
        <a:p>
          <a:pPr defTabSz="1022350">
            <a:lnSpc>
              <a:spcPct val="90000"/>
            </a:lnSpc>
            <a:spcBef>
              <a:spcPct val="0"/>
            </a:spcBef>
            <a:spcAft>
              <a:spcPct val="35000"/>
            </a:spcAft>
          </a:pPr>
          <a:r>
            <a:rPr lang="en-US" sz="2000" b="1" dirty="0" smtClean="0"/>
            <a:t>Pembangunan </a:t>
          </a:r>
          <a:r>
            <a:rPr lang="en-US" sz="2000" b="1" dirty="0" err="1" smtClean="0"/>
            <a:t>Desa</a:t>
          </a:r>
          <a:endParaRPr lang="en-US" sz="2000" b="1" dirty="0"/>
        </a:p>
      </dgm:t>
    </dgm:pt>
    <dgm:pt modelId="{E4DD9EE1-604D-BE48-A78C-8470706B0150}" type="parTrans" cxnId="{CBC5E579-D6B2-9046-A3C3-916B2F15AE64}">
      <dgm:prSet/>
      <dgm:spPr/>
      <dgm:t>
        <a:bodyPr/>
        <a:lstStyle/>
        <a:p>
          <a:endParaRPr lang="en-US" sz="1600"/>
        </a:p>
      </dgm:t>
    </dgm:pt>
    <dgm:pt modelId="{1CA06485-19C9-D447-BDA8-92061EB401CB}" type="sibTrans" cxnId="{CBC5E579-D6B2-9046-A3C3-916B2F15AE64}">
      <dgm:prSet/>
      <dgm:spPr/>
      <dgm:t>
        <a:bodyPr/>
        <a:lstStyle/>
        <a:p>
          <a:endParaRPr lang="en-US" sz="1600"/>
        </a:p>
      </dgm:t>
    </dgm:pt>
    <dgm:pt modelId="{D516A5E3-A0CC-904C-AB12-BFA3D75A793A}">
      <dgm:prSet phldrT="[Text]" custT="1"/>
      <dgm:spPr/>
      <dgm:t>
        <a:bodyPr/>
        <a:lstStyle/>
        <a:p>
          <a:r>
            <a:rPr lang="en-US" sz="2000" b="1" dirty="0" smtClean="0"/>
            <a:t>Bab IX </a:t>
          </a:r>
          <a:r>
            <a:rPr lang="en-US" sz="2000" b="1" dirty="0" err="1" smtClean="0"/>
            <a:t>bagian</a:t>
          </a:r>
          <a:r>
            <a:rPr lang="en-US" sz="2000" b="1" dirty="0" smtClean="0"/>
            <a:t> ke-1</a:t>
          </a:r>
        </a:p>
        <a:p>
          <a:r>
            <a:rPr lang="en-US" sz="2000" b="1" dirty="0" smtClean="0"/>
            <a:t>Pembangunan </a:t>
          </a:r>
          <a:r>
            <a:rPr lang="en-US" sz="2000" b="1" dirty="0" err="1" smtClean="0"/>
            <a:t>Skala</a:t>
          </a:r>
          <a:r>
            <a:rPr lang="en-US" sz="2000" b="1" dirty="0" smtClean="0"/>
            <a:t> </a:t>
          </a:r>
          <a:r>
            <a:rPr lang="en-US" sz="2000" b="1" dirty="0" err="1" smtClean="0"/>
            <a:t>Lokal</a:t>
          </a:r>
          <a:r>
            <a:rPr lang="en-US" sz="2000" b="1" dirty="0" smtClean="0"/>
            <a:t> </a:t>
          </a:r>
          <a:r>
            <a:rPr lang="en-US" sz="2000" b="1" dirty="0" err="1" smtClean="0"/>
            <a:t>Desa</a:t>
          </a:r>
          <a:r>
            <a:rPr lang="en-US" sz="2000" b="1" dirty="0" smtClean="0"/>
            <a:t> (</a:t>
          </a:r>
          <a:r>
            <a:rPr lang="en-US" sz="2000" b="1" dirty="0" err="1" smtClean="0"/>
            <a:t>Desa</a:t>
          </a:r>
          <a:r>
            <a:rPr lang="en-US" sz="2000" b="1" dirty="0" smtClean="0"/>
            <a:t> </a:t>
          </a:r>
          <a:r>
            <a:rPr lang="en-US" sz="2000" b="1" dirty="0" err="1" smtClean="0"/>
            <a:t>Membangun</a:t>
          </a:r>
          <a:r>
            <a:rPr lang="en-US" sz="2000" b="1" dirty="0" smtClean="0"/>
            <a:t>)</a:t>
          </a:r>
          <a:endParaRPr lang="en-US" sz="2000" b="1" dirty="0"/>
        </a:p>
      </dgm:t>
    </dgm:pt>
    <dgm:pt modelId="{4FEC177D-1064-1E41-9E01-55B85808DAD6}" type="parTrans" cxnId="{6DCB00A7-0370-EE4A-9C29-0CCF7CEB2799}">
      <dgm:prSet/>
      <dgm:spPr/>
      <dgm:t>
        <a:bodyPr/>
        <a:lstStyle/>
        <a:p>
          <a:endParaRPr lang="en-US" sz="1600"/>
        </a:p>
      </dgm:t>
    </dgm:pt>
    <dgm:pt modelId="{61077395-BBA1-1340-B410-83F0CB14458A}" type="sibTrans" cxnId="{6DCB00A7-0370-EE4A-9C29-0CCF7CEB2799}">
      <dgm:prSet/>
      <dgm:spPr/>
      <dgm:t>
        <a:bodyPr/>
        <a:lstStyle/>
        <a:p>
          <a:endParaRPr lang="en-US" sz="1600"/>
        </a:p>
      </dgm:t>
    </dgm:pt>
    <dgm:pt modelId="{A11E1D31-7692-3144-BB5B-F882822758CC}">
      <dgm:prSet phldrT="[Text]" custT="1"/>
      <dgm:spPr/>
      <dgm:t>
        <a:bodyPr/>
        <a:lstStyle/>
        <a:p>
          <a:r>
            <a:rPr lang="en-US" sz="2000" b="1" dirty="0" smtClean="0"/>
            <a:t>Bab IX </a:t>
          </a:r>
          <a:r>
            <a:rPr lang="en-US" sz="2000" b="1" dirty="0" err="1" smtClean="0"/>
            <a:t>bagian</a:t>
          </a:r>
          <a:r>
            <a:rPr lang="en-US" sz="2000" b="1" dirty="0" smtClean="0"/>
            <a:t> ke-2</a:t>
          </a:r>
        </a:p>
        <a:p>
          <a:r>
            <a:rPr lang="en-US" sz="2000" b="1" dirty="0" smtClean="0"/>
            <a:t>Pembangunan </a:t>
          </a:r>
          <a:r>
            <a:rPr lang="en-US" sz="2000" b="1" dirty="0" err="1" smtClean="0"/>
            <a:t>Kawasan</a:t>
          </a:r>
          <a:r>
            <a:rPr lang="en-US" sz="2000" b="1" dirty="0" smtClean="0"/>
            <a:t> </a:t>
          </a:r>
          <a:r>
            <a:rPr lang="en-US" sz="2000" b="1" dirty="0" err="1" smtClean="0"/>
            <a:t>Perdesaan</a:t>
          </a:r>
          <a:r>
            <a:rPr lang="en-US" sz="2000" b="1" dirty="0" smtClean="0"/>
            <a:t> (</a:t>
          </a:r>
          <a:r>
            <a:rPr lang="en-US" sz="2000" b="1" dirty="0" err="1" smtClean="0"/>
            <a:t>Membangun</a:t>
          </a:r>
          <a:r>
            <a:rPr lang="en-US" sz="2000" b="1" dirty="0" smtClean="0"/>
            <a:t> </a:t>
          </a:r>
          <a:r>
            <a:rPr lang="en-US" sz="2000" b="1" dirty="0" err="1" smtClean="0"/>
            <a:t>Desa</a:t>
          </a:r>
          <a:r>
            <a:rPr lang="en-US" sz="2000" b="1" dirty="0" smtClean="0"/>
            <a:t>)</a:t>
          </a:r>
          <a:endParaRPr lang="en-US" sz="2000" b="1" dirty="0"/>
        </a:p>
      </dgm:t>
    </dgm:pt>
    <dgm:pt modelId="{3197501C-C380-6845-ADCE-59CB49C0DF7C}" type="parTrans" cxnId="{43F45773-D0F9-B24F-B39F-A28A28A21D53}">
      <dgm:prSet/>
      <dgm:spPr/>
      <dgm:t>
        <a:bodyPr/>
        <a:lstStyle/>
        <a:p>
          <a:endParaRPr lang="en-US" sz="1600"/>
        </a:p>
      </dgm:t>
    </dgm:pt>
    <dgm:pt modelId="{2882FE58-16D5-C344-A67F-B51E7987FD17}" type="sibTrans" cxnId="{43F45773-D0F9-B24F-B39F-A28A28A21D53}">
      <dgm:prSet/>
      <dgm:spPr/>
      <dgm:t>
        <a:bodyPr/>
        <a:lstStyle/>
        <a:p>
          <a:endParaRPr lang="en-US" sz="1600"/>
        </a:p>
      </dgm:t>
    </dgm:pt>
    <dgm:pt modelId="{4D27DE0E-C493-DC4A-8174-EF4847593668}" type="pres">
      <dgm:prSet presAssocID="{0DE2A379-6FAB-F843-89E7-E481D27D53A5}" presName="hierChild1" presStyleCnt="0">
        <dgm:presLayoutVars>
          <dgm:chPref val="1"/>
          <dgm:dir/>
          <dgm:animOne val="branch"/>
          <dgm:animLvl val="lvl"/>
          <dgm:resizeHandles/>
        </dgm:presLayoutVars>
      </dgm:prSet>
      <dgm:spPr/>
      <dgm:t>
        <a:bodyPr/>
        <a:lstStyle/>
        <a:p>
          <a:endParaRPr lang="en-US"/>
        </a:p>
      </dgm:t>
    </dgm:pt>
    <dgm:pt modelId="{47C84E05-5ECC-B24B-BAB9-363C12970961}" type="pres">
      <dgm:prSet presAssocID="{781B27E2-D201-5E46-B387-04094F0214F2}" presName="hierRoot1" presStyleCnt="0"/>
      <dgm:spPr/>
    </dgm:pt>
    <dgm:pt modelId="{53340559-7B6D-BB4F-BF20-24F1D14318E9}" type="pres">
      <dgm:prSet presAssocID="{781B27E2-D201-5E46-B387-04094F0214F2}" presName="composite" presStyleCnt="0"/>
      <dgm:spPr/>
    </dgm:pt>
    <dgm:pt modelId="{0FC43EAB-7A26-9C4B-BBFE-AC1E37D2B0A7}" type="pres">
      <dgm:prSet presAssocID="{781B27E2-D201-5E46-B387-04094F0214F2}" presName="background" presStyleLbl="node0" presStyleIdx="0" presStyleCnt="1"/>
      <dgm:spPr/>
    </dgm:pt>
    <dgm:pt modelId="{38395994-1710-E642-A8CA-A0C8D989E36A}" type="pres">
      <dgm:prSet presAssocID="{781B27E2-D201-5E46-B387-04094F0214F2}" presName="text" presStyleLbl="fgAcc0" presStyleIdx="0" presStyleCnt="1">
        <dgm:presLayoutVars>
          <dgm:chPref val="3"/>
        </dgm:presLayoutVars>
      </dgm:prSet>
      <dgm:spPr/>
      <dgm:t>
        <a:bodyPr/>
        <a:lstStyle/>
        <a:p>
          <a:endParaRPr lang="en-US"/>
        </a:p>
      </dgm:t>
    </dgm:pt>
    <dgm:pt modelId="{49AEB268-56AB-464D-AC73-E32444E59F06}" type="pres">
      <dgm:prSet presAssocID="{781B27E2-D201-5E46-B387-04094F0214F2}" presName="hierChild2" presStyleCnt="0"/>
      <dgm:spPr/>
    </dgm:pt>
    <dgm:pt modelId="{08BBCD88-450F-5F49-AFCB-FFF33E9A064E}" type="pres">
      <dgm:prSet presAssocID="{4FEC177D-1064-1E41-9E01-55B85808DAD6}" presName="Name10" presStyleLbl="parChTrans1D2" presStyleIdx="0" presStyleCnt="2"/>
      <dgm:spPr/>
      <dgm:t>
        <a:bodyPr/>
        <a:lstStyle/>
        <a:p>
          <a:endParaRPr lang="en-US"/>
        </a:p>
      </dgm:t>
    </dgm:pt>
    <dgm:pt modelId="{B7D63DFA-D963-2141-BEBD-AA183935DAA4}" type="pres">
      <dgm:prSet presAssocID="{D516A5E3-A0CC-904C-AB12-BFA3D75A793A}" presName="hierRoot2" presStyleCnt="0"/>
      <dgm:spPr/>
    </dgm:pt>
    <dgm:pt modelId="{7B08A597-21AB-124D-B559-581AABDBEAF6}" type="pres">
      <dgm:prSet presAssocID="{D516A5E3-A0CC-904C-AB12-BFA3D75A793A}" presName="composite2" presStyleCnt="0"/>
      <dgm:spPr/>
    </dgm:pt>
    <dgm:pt modelId="{CC14735F-37D6-5E47-ABA4-6AFDF5B494DB}" type="pres">
      <dgm:prSet presAssocID="{D516A5E3-A0CC-904C-AB12-BFA3D75A793A}" presName="background2" presStyleLbl="node2" presStyleIdx="0" presStyleCnt="2"/>
      <dgm:spPr/>
    </dgm:pt>
    <dgm:pt modelId="{73BF2CE8-DD82-424B-947D-6FD794F3DBF8}" type="pres">
      <dgm:prSet presAssocID="{D516A5E3-A0CC-904C-AB12-BFA3D75A793A}" presName="text2" presStyleLbl="fgAcc2" presStyleIdx="0" presStyleCnt="2">
        <dgm:presLayoutVars>
          <dgm:chPref val="3"/>
        </dgm:presLayoutVars>
      </dgm:prSet>
      <dgm:spPr/>
      <dgm:t>
        <a:bodyPr/>
        <a:lstStyle/>
        <a:p>
          <a:endParaRPr lang="en-US"/>
        </a:p>
      </dgm:t>
    </dgm:pt>
    <dgm:pt modelId="{2E00AB32-5C48-4942-8D51-4399EF93CBA8}" type="pres">
      <dgm:prSet presAssocID="{D516A5E3-A0CC-904C-AB12-BFA3D75A793A}" presName="hierChild3" presStyleCnt="0"/>
      <dgm:spPr/>
    </dgm:pt>
    <dgm:pt modelId="{8BC41FF0-4857-7C4E-B07B-04F7D01C39E1}" type="pres">
      <dgm:prSet presAssocID="{3197501C-C380-6845-ADCE-59CB49C0DF7C}" presName="Name10" presStyleLbl="parChTrans1D2" presStyleIdx="1" presStyleCnt="2"/>
      <dgm:spPr/>
      <dgm:t>
        <a:bodyPr/>
        <a:lstStyle/>
        <a:p>
          <a:endParaRPr lang="en-US"/>
        </a:p>
      </dgm:t>
    </dgm:pt>
    <dgm:pt modelId="{A3CC707C-13B3-AE4C-BAFC-AB6108166781}" type="pres">
      <dgm:prSet presAssocID="{A11E1D31-7692-3144-BB5B-F882822758CC}" presName="hierRoot2" presStyleCnt="0"/>
      <dgm:spPr/>
    </dgm:pt>
    <dgm:pt modelId="{47EDF038-A1FF-3E4D-ADB0-B5118041AAB9}" type="pres">
      <dgm:prSet presAssocID="{A11E1D31-7692-3144-BB5B-F882822758CC}" presName="composite2" presStyleCnt="0"/>
      <dgm:spPr/>
    </dgm:pt>
    <dgm:pt modelId="{B05BF424-7AA7-E64C-A7FB-1AC4E3653C56}" type="pres">
      <dgm:prSet presAssocID="{A11E1D31-7692-3144-BB5B-F882822758CC}" presName="background2" presStyleLbl="node2" presStyleIdx="1" presStyleCnt="2"/>
      <dgm:spPr/>
    </dgm:pt>
    <dgm:pt modelId="{15050E54-6E07-0C4E-BF9F-154241E11537}" type="pres">
      <dgm:prSet presAssocID="{A11E1D31-7692-3144-BB5B-F882822758CC}" presName="text2" presStyleLbl="fgAcc2" presStyleIdx="1" presStyleCnt="2">
        <dgm:presLayoutVars>
          <dgm:chPref val="3"/>
        </dgm:presLayoutVars>
      </dgm:prSet>
      <dgm:spPr/>
      <dgm:t>
        <a:bodyPr/>
        <a:lstStyle/>
        <a:p>
          <a:endParaRPr lang="en-US"/>
        </a:p>
      </dgm:t>
    </dgm:pt>
    <dgm:pt modelId="{EEAE434F-B4A1-AE47-89F1-BFC202CD2E87}" type="pres">
      <dgm:prSet presAssocID="{A11E1D31-7692-3144-BB5B-F882822758CC}" presName="hierChild3" presStyleCnt="0"/>
      <dgm:spPr/>
    </dgm:pt>
  </dgm:ptLst>
  <dgm:cxnLst>
    <dgm:cxn modelId="{4DBA2460-006A-6843-90C3-32EA1DB44944}" type="presOf" srcId="{D516A5E3-A0CC-904C-AB12-BFA3D75A793A}" destId="{73BF2CE8-DD82-424B-947D-6FD794F3DBF8}" srcOrd="0" destOrd="0" presId="urn:microsoft.com/office/officeart/2005/8/layout/hierarchy1"/>
    <dgm:cxn modelId="{D00C257D-5970-094A-8006-CB526E3F15FC}" type="presOf" srcId="{4FEC177D-1064-1E41-9E01-55B85808DAD6}" destId="{08BBCD88-450F-5F49-AFCB-FFF33E9A064E}" srcOrd="0" destOrd="0" presId="urn:microsoft.com/office/officeart/2005/8/layout/hierarchy1"/>
    <dgm:cxn modelId="{43F45773-D0F9-B24F-B39F-A28A28A21D53}" srcId="{781B27E2-D201-5E46-B387-04094F0214F2}" destId="{A11E1D31-7692-3144-BB5B-F882822758CC}" srcOrd="1" destOrd="0" parTransId="{3197501C-C380-6845-ADCE-59CB49C0DF7C}" sibTransId="{2882FE58-16D5-C344-A67F-B51E7987FD17}"/>
    <dgm:cxn modelId="{BE5041DE-EF0E-4F4B-8737-D9CE46278E67}" type="presOf" srcId="{0DE2A379-6FAB-F843-89E7-E481D27D53A5}" destId="{4D27DE0E-C493-DC4A-8174-EF4847593668}" srcOrd="0" destOrd="0" presId="urn:microsoft.com/office/officeart/2005/8/layout/hierarchy1"/>
    <dgm:cxn modelId="{CBC5E579-D6B2-9046-A3C3-916B2F15AE64}" srcId="{0DE2A379-6FAB-F843-89E7-E481D27D53A5}" destId="{781B27E2-D201-5E46-B387-04094F0214F2}" srcOrd="0" destOrd="0" parTransId="{E4DD9EE1-604D-BE48-A78C-8470706B0150}" sibTransId="{1CA06485-19C9-D447-BDA8-92061EB401CB}"/>
    <dgm:cxn modelId="{6DCB00A7-0370-EE4A-9C29-0CCF7CEB2799}" srcId="{781B27E2-D201-5E46-B387-04094F0214F2}" destId="{D516A5E3-A0CC-904C-AB12-BFA3D75A793A}" srcOrd="0" destOrd="0" parTransId="{4FEC177D-1064-1E41-9E01-55B85808DAD6}" sibTransId="{61077395-BBA1-1340-B410-83F0CB14458A}"/>
    <dgm:cxn modelId="{0DA4A2FF-309F-344A-93AF-1D5A16A46E0B}" type="presOf" srcId="{3197501C-C380-6845-ADCE-59CB49C0DF7C}" destId="{8BC41FF0-4857-7C4E-B07B-04F7D01C39E1}" srcOrd="0" destOrd="0" presId="urn:microsoft.com/office/officeart/2005/8/layout/hierarchy1"/>
    <dgm:cxn modelId="{683DBA7E-A477-AA40-B3FB-39BA520FA929}" type="presOf" srcId="{781B27E2-D201-5E46-B387-04094F0214F2}" destId="{38395994-1710-E642-A8CA-A0C8D989E36A}" srcOrd="0" destOrd="0" presId="urn:microsoft.com/office/officeart/2005/8/layout/hierarchy1"/>
    <dgm:cxn modelId="{288260C6-E6DF-7748-97E4-8208F2F48332}" type="presOf" srcId="{A11E1D31-7692-3144-BB5B-F882822758CC}" destId="{15050E54-6E07-0C4E-BF9F-154241E11537}" srcOrd="0" destOrd="0" presId="urn:microsoft.com/office/officeart/2005/8/layout/hierarchy1"/>
    <dgm:cxn modelId="{3A29EFE0-96AD-5048-8A24-5A23B7567660}" type="presParOf" srcId="{4D27DE0E-C493-DC4A-8174-EF4847593668}" destId="{47C84E05-5ECC-B24B-BAB9-363C12970961}" srcOrd="0" destOrd="0" presId="urn:microsoft.com/office/officeart/2005/8/layout/hierarchy1"/>
    <dgm:cxn modelId="{5BB048A9-B179-444F-881B-2EB8BC699370}" type="presParOf" srcId="{47C84E05-5ECC-B24B-BAB9-363C12970961}" destId="{53340559-7B6D-BB4F-BF20-24F1D14318E9}" srcOrd="0" destOrd="0" presId="urn:microsoft.com/office/officeart/2005/8/layout/hierarchy1"/>
    <dgm:cxn modelId="{AE696E0F-2551-D747-9951-56A5E3C0A003}" type="presParOf" srcId="{53340559-7B6D-BB4F-BF20-24F1D14318E9}" destId="{0FC43EAB-7A26-9C4B-BBFE-AC1E37D2B0A7}" srcOrd="0" destOrd="0" presId="urn:microsoft.com/office/officeart/2005/8/layout/hierarchy1"/>
    <dgm:cxn modelId="{473D9187-F3F8-574A-9F1C-F1413C44890F}" type="presParOf" srcId="{53340559-7B6D-BB4F-BF20-24F1D14318E9}" destId="{38395994-1710-E642-A8CA-A0C8D989E36A}" srcOrd="1" destOrd="0" presId="urn:microsoft.com/office/officeart/2005/8/layout/hierarchy1"/>
    <dgm:cxn modelId="{25525688-7052-334A-B391-CEBFBB5BCB3A}" type="presParOf" srcId="{47C84E05-5ECC-B24B-BAB9-363C12970961}" destId="{49AEB268-56AB-464D-AC73-E32444E59F06}" srcOrd="1" destOrd="0" presId="urn:microsoft.com/office/officeart/2005/8/layout/hierarchy1"/>
    <dgm:cxn modelId="{4592961A-65FA-BC41-8D48-500D998565E6}" type="presParOf" srcId="{49AEB268-56AB-464D-AC73-E32444E59F06}" destId="{08BBCD88-450F-5F49-AFCB-FFF33E9A064E}" srcOrd="0" destOrd="0" presId="urn:microsoft.com/office/officeart/2005/8/layout/hierarchy1"/>
    <dgm:cxn modelId="{55DAB4F3-EADC-F145-A5ED-CF29A89263F7}" type="presParOf" srcId="{49AEB268-56AB-464D-AC73-E32444E59F06}" destId="{B7D63DFA-D963-2141-BEBD-AA183935DAA4}" srcOrd="1" destOrd="0" presId="urn:microsoft.com/office/officeart/2005/8/layout/hierarchy1"/>
    <dgm:cxn modelId="{D05FC6E2-2999-934D-9861-E3797D7C4D7A}" type="presParOf" srcId="{B7D63DFA-D963-2141-BEBD-AA183935DAA4}" destId="{7B08A597-21AB-124D-B559-581AABDBEAF6}" srcOrd="0" destOrd="0" presId="urn:microsoft.com/office/officeart/2005/8/layout/hierarchy1"/>
    <dgm:cxn modelId="{ADF1A687-E0B0-5F48-BF27-45B8CC8EE3FF}" type="presParOf" srcId="{7B08A597-21AB-124D-B559-581AABDBEAF6}" destId="{CC14735F-37D6-5E47-ABA4-6AFDF5B494DB}" srcOrd="0" destOrd="0" presId="urn:microsoft.com/office/officeart/2005/8/layout/hierarchy1"/>
    <dgm:cxn modelId="{605B0DA7-1A82-154F-88C6-4B3B679A8055}" type="presParOf" srcId="{7B08A597-21AB-124D-B559-581AABDBEAF6}" destId="{73BF2CE8-DD82-424B-947D-6FD794F3DBF8}" srcOrd="1" destOrd="0" presId="urn:microsoft.com/office/officeart/2005/8/layout/hierarchy1"/>
    <dgm:cxn modelId="{F0D9BA06-B1BD-E447-8EBA-FF2455F636D2}" type="presParOf" srcId="{B7D63DFA-D963-2141-BEBD-AA183935DAA4}" destId="{2E00AB32-5C48-4942-8D51-4399EF93CBA8}" srcOrd="1" destOrd="0" presId="urn:microsoft.com/office/officeart/2005/8/layout/hierarchy1"/>
    <dgm:cxn modelId="{18AE0987-C191-584F-828E-CEED8088C08F}" type="presParOf" srcId="{49AEB268-56AB-464D-AC73-E32444E59F06}" destId="{8BC41FF0-4857-7C4E-B07B-04F7D01C39E1}" srcOrd="2" destOrd="0" presId="urn:microsoft.com/office/officeart/2005/8/layout/hierarchy1"/>
    <dgm:cxn modelId="{B0E777EE-F244-EE47-A49B-BE8E76DB7FE4}" type="presParOf" srcId="{49AEB268-56AB-464D-AC73-E32444E59F06}" destId="{A3CC707C-13B3-AE4C-BAFC-AB6108166781}" srcOrd="3" destOrd="0" presId="urn:microsoft.com/office/officeart/2005/8/layout/hierarchy1"/>
    <dgm:cxn modelId="{3C67A2ED-072F-EA4B-9567-4BD4893D757C}" type="presParOf" srcId="{A3CC707C-13B3-AE4C-BAFC-AB6108166781}" destId="{47EDF038-A1FF-3E4D-ADB0-B5118041AAB9}" srcOrd="0" destOrd="0" presId="urn:microsoft.com/office/officeart/2005/8/layout/hierarchy1"/>
    <dgm:cxn modelId="{A17A1F69-B1B4-0B4D-A88F-DFAAD1B71F08}" type="presParOf" srcId="{47EDF038-A1FF-3E4D-ADB0-B5118041AAB9}" destId="{B05BF424-7AA7-E64C-A7FB-1AC4E3653C56}" srcOrd="0" destOrd="0" presId="urn:microsoft.com/office/officeart/2005/8/layout/hierarchy1"/>
    <dgm:cxn modelId="{13EEA40F-0582-5444-B2F7-12D522E37BC6}" type="presParOf" srcId="{47EDF038-A1FF-3E4D-ADB0-B5118041AAB9}" destId="{15050E54-6E07-0C4E-BF9F-154241E11537}" srcOrd="1" destOrd="0" presId="urn:microsoft.com/office/officeart/2005/8/layout/hierarchy1"/>
    <dgm:cxn modelId="{2E018038-F950-C04D-AF03-CE45314853CD}" type="presParOf" srcId="{A3CC707C-13B3-AE4C-BAFC-AB6108166781}" destId="{EEAE434F-B4A1-AE47-89F1-BFC202CD2E87}"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DF25211-6E7E-874E-96D0-8AEC1B7F0DBB}" type="doc">
      <dgm:prSet loTypeId="urn:microsoft.com/office/officeart/2005/8/layout/hierarchy2" loCatId="" qsTypeId="urn:microsoft.com/office/officeart/2005/8/quickstyle/simple2" qsCatId="simple" csTypeId="urn:microsoft.com/office/officeart/2005/8/colors/accent1_2" csCatId="accent1" phldr="1"/>
      <dgm:spPr/>
      <dgm:t>
        <a:bodyPr/>
        <a:lstStyle/>
        <a:p>
          <a:endParaRPr lang="en-US"/>
        </a:p>
      </dgm:t>
    </dgm:pt>
    <dgm:pt modelId="{7485FEF2-37E8-0B41-A30A-A56E4218CE90}">
      <dgm:prSet phldrT="[Text]"/>
      <dgm:spPr/>
      <dgm:t>
        <a:bodyPr/>
        <a:lstStyle/>
        <a:p>
          <a:r>
            <a:rPr lang="en-US" dirty="0" err="1" smtClean="0"/>
            <a:t>Pendapatan</a:t>
          </a:r>
          <a:r>
            <a:rPr lang="en-US" dirty="0" smtClean="0"/>
            <a:t> </a:t>
          </a:r>
          <a:r>
            <a:rPr lang="en-US" dirty="0" err="1" smtClean="0"/>
            <a:t>Desa</a:t>
          </a:r>
          <a:r>
            <a:rPr lang="en-US" dirty="0" smtClean="0"/>
            <a:t> yang </a:t>
          </a:r>
          <a:r>
            <a:rPr lang="en-US" dirty="0" err="1" smtClean="0"/>
            <a:t>bersumber</a:t>
          </a:r>
          <a:r>
            <a:rPr lang="en-US" dirty="0" smtClean="0"/>
            <a:t> </a:t>
          </a:r>
          <a:r>
            <a:rPr lang="en-US" dirty="0" err="1" smtClean="0"/>
            <a:t>dari</a:t>
          </a:r>
          <a:r>
            <a:rPr lang="en-US" dirty="0" smtClean="0"/>
            <a:t> APBN</a:t>
          </a:r>
          <a:endParaRPr lang="en-US" dirty="0"/>
        </a:p>
      </dgm:t>
    </dgm:pt>
    <dgm:pt modelId="{04EF8BEE-EC09-3843-BB53-5BBC432379A2}" type="parTrans" cxnId="{D8D34FF5-EF2C-994E-A924-5C38AC795E8A}">
      <dgm:prSet/>
      <dgm:spPr/>
      <dgm:t>
        <a:bodyPr/>
        <a:lstStyle/>
        <a:p>
          <a:endParaRPr lang="en-US"/>
        </a:p>
      </dgm:t>
    </dgm:pt>
    <dgm:pt modelId="{E3198FCA-3B37-4F44-9ED1-E0A462E00B23}" type="sibTrans" cxnId="{D8D34FF5-EF2C-994E-A924-5C38AC795E8A}">
      <dgm:prSet/>
      <dgm:spPr/>
      <dgm:t>
        <a:bodyPr/>
        <a:lstStyle/>
        <a:p>
          <a:endParaRPr lang="en-US"/>
        </a:p>
      </dgm:t>
    </dgm:pt>
    <dgm:pt modelId="{3684AE36-7407-8A4F-A99B-5F8BE9B40E7E}">
      <dgm:prSet phldrT="[Text]"/>
      <dgm:spPr/>
      <dgm:t>
        <a:bodyPr/>
        <a:lstStyle/>
        <a:p>
          <a:r>
            <a:rPr lang="en-US" dirty="0" err="1" smtClean="0"/>
            <a:t>Alokasi</a:t>
          </a:r>
          <a:r>
            <a:rPr lang="en-US" dirty="0" smtClean="0"/>
            <a:t> </a:t>
          </a:r>
          <a:r>
            <a:rPr lang="en-US" dirty="0" err="1" smtClean="0"/>
            <a:t>dari</a:t>
          </a:r>
          <a:r>
            <a:rPr lang="en-US" dirty="0" smtClean="0"/>
            <a:t> APBN (10% </a:t>
          </a:r>
          <a:r>
            <a:rPr lang="en-US" dirty="0" err="1" smtClean="0"/>
            <a:t>dari</a:t>
          </a:r>
          <a:r>
            <a:rPr lang="en-US" dirty="0" smtClean="0"/>
            <a:t> </a:t>
          </a:r>
          <a:r>
            <a:rPr lang="en-US" dirty="0" err="1" smtClean="0"/>
            <a:t>dana</a:t>
          </a:r>
          <a:r>
            <a:rPr lang="en-US" dirty="0" smtClean="0"/>
            <a:t> transfer </a:t>
          </a:r>
          <a:r>
            <a:rPr lang="en-US" dirty="0" err="1" smtClean="0"/>
            <a:t>ke</a:t>
          </a:r>
          <a:r>
            <a:rPr lang="en-US" dirty="0" smtClean="0"/>
            <a:t>  Daerah)</a:t>
          </a:r>
          <a:endParaRPr lang="en-US" dirty="0"/>
        </a:p>
      </dgm:t>
    </dgm:pt>
    <dgm:pt modelId="{5475808D-4001-FA4B-BD9E-ABD80D1F6E96}" type="parTrans" cxnId="{7B687659-7D16-7F43-8DFB-0CE36DE63075}">
      <dgm:prSet/>
      <dgm:spPr/>
      <dgm:t>
        <a:bodyPr/>
        <a:lstStyle/>
        <a:p>
          <a:endParaRPr lang="en-US"/>
        </a:p>
      </dgm:t>
    </dgm:pt>
    <dgm:pt modelId="{81457E72-48D0-4E4F-8DB5-EF5F9724A641}" type="sibTrans" cxnId="{7B687659-7D16-7F43-8DFB-0CE36DE63075}">
      <dgm:prSet/>
      <dgm:spPr/>
      <dgm:t>
        <a:bodyPr/>
        <a:lstStyle/>
        <a:p>
          <a:endParaRPr lang="en-US"/>
        </a:p>
      </dgm:t>
    </dgm:pt>
    <dgm:pt modelId="{DB4FC523-2612-D243-BC01-A85BADA0FB75}">
      <dgm:prSet phldrT="[Text]"/>
      <dgm:spPr/>
      <dgm:t>
        <a:bodyPr/>
        <a:lstStyle/>
        <a:p>
          <a:r>
            <a:rPr lang="en-US" dirty="0" smtClean="0"/>
            <a:t>ADD (10% DAU + DBH)</a:t>
          </a:r>
          <a:endParaRPr lang="en-US" dirty="0"/>
        </a:p>
      </dgm:t>
    </dgm:pt>
    <dgm:pt modelId="{A64B4454-6716-BB4B-B558-DF39A797A1D5}" type="parTrans" cxnId="{1FFAA0EC-0996-9A4E-8388-97663C86CE61}">
      <dgm:prSet/>
      <dgm:spPr/>
      <dgm:t>
        <a:bodyPr/>
        <a:lstStyle/>
        <a:p>
          <a:endParaRPr lang="en-US"/>
        </a:p>
      </dgm:t>
    </dgm:pt>
    <dgm:pt modelId="{8B4B9A19-BE29-6F44-9D4A-E31C97212D45}" type="sibTrans" cxnId="{1FFAA0EC-0996-9A4E-8388-97663C86CE61}">
      <dgm:prSet/>
      <dgm:spPr/>
      <dgm:t>
        <a:bodyPr/>
        <a:lstStyle/>
        <a:p>
          <a:endParaRPr lang="en-US"/>
        </a:p>
      </dgm:t>
    </dgm:pt>
    <dgm:pt modelId="{B884F719-B578-1848-ABA0-22C719004761}" type="pres">
      <dgm:prSet presAssocID="{7DF25211-6E7E-874E-96D0-8AEC1B7F0DBB}" presName="diagram" presStyleCnt="0">
        <dgm:presLayoutVars>
          <dgm:chPref val="1"/>
          <dgm:dir/>
          <dgm:animOne val="branch"/>
          <dgm:animLvl val="lvl"/>
          <dgm:resizeHandles val="exact"/>
        </dgm:presLayoutVars>
      </dgm:prSet>
      <dgm:spPr/>
      <dgm:t>
        <a:bodyPr/>
        <a:lstStyle/>
        <a:p>
          <a:endParaRPr lang="en-US"/>
        </a:p>
      </dgm:t>
    </dgm:pt>
    <dgm:pt modelId="{72023B51-266E-734B-A79F-78088D51B1C5}" type="pres">
      <dgm:prSet presAssocID="{7485FEF2-37E8-0B41-A30A-A56E4218CE90}" presName="root1" presStyleCnt="0"/>
      <dgm:spPr/>
    </dgm:pt>
    <dgm:pt modelId="{E86E7281-444A-DA49-B7AD-21BC3F61ABE0}" type="pres">
      <dgm:prSet presAssocID="{7485FEF2-37E8-0B41-A30A-A56E4218CE90}" presName="LevelOneTextNode" presStyleLbl="node0" presStyleIdx="0" presStyleCnt="1">
        <dgm:presLayoutVars>
          <dgm:chPref val="3"/>
        </dgm:presLayoutVars>
      </dgm:prSet>
      <dgm:spPr/>
      <dgm:t>
        <a:bodyPr/>
        <a:lstStyle/>
        <a:p>
          <a:endParaRPr lang="en-US"/>
        </a:p>
      </dgm:t>
    </dgm:pt>
    <dgm:pt modelId="{38DB8406-0D64-3C48-938D-BD4B03FB388A}" type="pres">
      <dgm:prSet presAssocID="{7485FEF2-37E8-0B41-A30A-A56E4218CE90}" presName="level2hierChild" presStyleCnt="0"/>
      <dgm:spPr/>
    </dgm:pt>
    <dgm:pt modelId="{F9444264-5108-234F-8502-825E5B6DC91D}" type="pres">
      <dgm:prSet presAssocID="{A64B4454-6716-BB4B-B558-DF39A797A1D5}" presName="conn2-1" presStyleLbl="parChTrans1D2" presStyleIdx="0" presStyleCnt="2"/>
      <dgm:spPr/>
      <dgm:t>
        <a:bodyPr/>
        <a:lstStyle/>
        <a:p>
          <a:endParaRPr lang="en-US"/>
        </a:p>
      </dgm:t>
    </dgm:pt>
    <dgm:pt modelId="{1A68B449-2430-C14A-837D-E1B8757589BE}" type="pres">
      <dgm:prSet presAssocID="{A64B4454-6716-BB4B-B558-DF39A797A1D5}" presName="connTx" presStyleLbl="parChTrans1D2" presStyleIdx="0" presStyleCnt="2"/>
      <dgm:spPr/>
      <dgm:t>
        <a:bodyPr/>
        <a:lstStyle/>
        <a:p>
          <a:endParaRPr lang="en-US"/>
        </a:p>
      </dgm:t>
    </dgm:pt>
    <dgm:pt modelId="{EB5701D0-B4DD-EF44-960F-53812273F459}" type="pres">
      <dgm:prSet presAssocID="{DB4FC523-2612-D243-BC01-A85BADA0FB75}" presName="root2" presStyleCnt="0"/>
      <dgm:spPr/>
    </dgm:pt>
    <dgm:pt modelId="{A1404BC2-C848-8D44-8DC3-CEC9BBC3F953}" type="pres">
      <dgm:prSet presAssocID="{DB4FC523-2612-D243-BC01-A85BADA0FB75}" presName="LevelTwoTextNode" presStyleLbl="node2" presStyleIdx="0" presStyleCnt="2">
        <dgm:presLayoutVars>
          <dgm:chPref val="3"/>
        </dgm:presLayoutVars>
      </dgm:prSet>
      <dgm:spPr/>
      <dgm:t>
        <a:bodyPr/>
        <a:lstStyle/>
        <a:p>
          <a:endParaRPr lang="en-US"/>
        </a:p>
      </dgm:t>
    </dgm:pt>
    <dgm:pt modelId="{4AE8589B-972F-7742-97B1-EDFD3B91873A}" type="pres">
      <dgm:prSet presAssocID="{DB4FC523-2612-D243-BC01-A85BADA0FB75}" presName="level3hierChild" presStyleCnt="0"/>
      <dgm:spPr/>
    </dgm:pt>
    <dgm:pt modelId="{D20420CE-405A-C443-A5BF-8610848E2ACA}" type="pres">
      <dgm:prSet presAssocID="{5475808D-4001-FA4B-BD9E-ABD80D1F6E96}" presName="conn2-1" presStyleLbl="parChTrans1D2" presStyleIdx="1" presStyleCnt="2"/>
      <dgm:spPr/>
      <dgm:t>
        <a:bodyPr/>
        <a:lstStyle/>
        <a:p>
          <a:endParaRPr lang="en-US"/>
        </a:p>
      </dgm:t>
    </dgm:pt>
    <dgm:pt modelId="{C695AB79-0D2C-894B-98C8-7FC0BBA32473}" type="pres">
      <dgm:prSet presAssocID="{5475808D-4001-FA4B-BD9E-ABD80D1F6E96}" presName="connTx" presStyleLbl="parChTrans1D2" presStyleIdx="1" presStyleCnt="2"/>
      <dgm:spPr/>
      <dgm:t>
        <a:bodyPr/>
        <a:lstStyle/>
        <a:p>
          <a:endParaRPr lang="en-US"/>
        </a:p>
      </dgm:t>
    </dgm:pt>
    <dgm:pt modelId="{B2B15008-A45D-2740-BA39-83FB577BC931}" type="pres">
      <dgm:prSet presAssocID="{3684AE36-7407-8A4F-A99B-5F8BE9B40E7E}" presName="root2" presStyleCnt="0"/>
      <dgm:spPr/>
    </dgm:pt>
    <dgm:pt modelId="{D74BA311-00DD-024D-BA1C-0643B8099ADD}" type="pres">
      <dgm:prSet presAssocID="{3684AE36-7407-8A4F-A99B-5F8BE9B40E7E}" presName="LevelTwoTextNode" presStyleLbl="node2" presStyleIdx="1" presStyleCnt="2">
        <dgm:presLayoutVars>
          <dgm:chPref val="3"/>
        </dgm:presLayoutVars>
      </dgm:prSet>
      <dgm:spPr/>
      <dgm:t>
        <a:bodyPr/>
        <a:lstStyle/>
        <a:p>
          <a:endParaRPr lang="en-US"/>
        </a:p>
      </dgm:t>
    </dgm:pt>
    <dgm:pt modelId="{2099FAFB-BD94-9840-9316-3DF3AF64CE8D}" type="pres">
      <dgm:prSet presAssocID="{3684AE36-7407-8A4F-A99B-5F8BE9B40E7E}" presName="level3hierChild" presStyleCnt="0"/>
      <dgm:spPr/>
    </dgm:pt>
  </dgm:ptLst>
  <dgm:cxnLst>
    <dgm:cxn modelId="{D8D34FF5-EF2C-994E-A924-5C38AC795E8A}" srcId="{7DF25211-6E7E-874E-96D0-8AEC1B7F0DBB}" destId="{7485FEF2-37E8-0B41-A30A-A56E4218CE90}" srcOrd="0" destOrd="0" parTransId="{04EF8BEE-EC09-3843-BB53-5BBC432379A2}" sibTransId="{E3198FCA-3B37-4F44-9ED1-E0A462E00B23}"/>
    <dgm:cxn modelId="{E1FE9EDA-8FAB-1D45-B045-C590DF7A8CE5}" type="presOf" srcId="{DB4FC523-2612-D243-BC01-A85BADA0FB75}" destId="{A1404BC2-C848-8D44-8DC3-CEC9BBC3F953}" srcOrd="0" destOrd="0" presId="urn:microsoft.com/office/officeart/2005/8/layout/hierarchy2"/>
    <dgm:cxn modelId="{1D8D476C-4A96-9142-8C7C-25E37ECDF500}" type="presOf" srcId="{5475808D-4001-FA4B-BD9E-ABD80D1F6E96}" destId="{C695AB79-0D2C-894B-98C8-7FC0BBA32473}" srcOrd="1" destOrd="0" presId="urn:microsoft.com/office/officeart/2005/8/layout/hierarchy2"/>
    <dgm:cxn modelId="{49704B5C-2DC9-2A4C-AEFF-6078FDEDAB7D}" type="presOf" srcId="{A64B4454-6716-BB4B-B558-DF39A797A1D5}" destId="{1A68B449-2430-C14A-837D-E1B8757589BE}" srcOrd="1" destOrd="0" presId="urn:microsoft.com/office/officeart/2005/8/layout/hierarchy2"/>
    <dgm:cxn modelId="{BADAC4FF-F25F-A44F-860B-9D952E5EF30F}" type="presOf" srcId="{7DF25211-6E7E-874E-96D0-8AEC1B7F0DBB}" destId="{B884F719-B578-1848-ABA0-22C719004761}" srcOrd="0" destOrd="0" presId="urn:microsoft.com/office/officeart/2005/8/layout/hierarchy2"/>
    <dgm:cxn modelId="{E517CBE0-7346-D04A-B339-1C5BB58541BC}" type="presOf" srcId="{5475808D-4001-FA4B-BD9E-ABD80D1F6E96}" destId="{D20420CE-405A-C443-A5BF-8610848E2ACA}" srcOrd="0" destOrd="0" presId="urn:microsoft.com/office/officeart/2005/8/layout/hierarchy2"/>
    <dgm:cxn modelId="{2FBE0D1A-D5F8-E14E-A8A4-4BC6B9D289C2}" type="presOf" srcId="{7485FEF2-37E8-0B41-A30A-A56E4218CE90}" destId="{E86E7281-444A-DA49-B7AD-21BC3F61ABE0}" srcOrd="0" destOrd="0" presId="urn:microsoft.com/office/officeart/2005/8/layout/hierarchy2"/>
    <dgm:cxn modelId="{7B687659-7D16-7F43-8DFB-0CE36DE63075}" srcId="{7485FEF2-37E8-0B41-A30A-A56E4218CE90}" destId="{3684AE36-7407-8A4F-A99B-5F8BE9B40E7E}" srcOrd="1" destOrd="0" parTransId="{5475808D-4001-FA4B-BD9E-ABD80D1F6E96}" sibTransId="{81457E72-48D0-4E4F-8DB5-EF5F9724A641}"/>
    <dgm:cxn modelId="{1FFAA0EC-0996-9A4E-8388-97663C86CE61}" srcId="{7485FEF2-37E8-0B41-A30A-A56E4218CE90}" destId="{DB4FC523-2612-D243-BC01-A85BADA0FB75}" srcOrd="0" destOrd="0" parTransId="{A64B4454-6716-BB4B-B558-DF39A797A1D5}" sibTransId="{8B4B9A19-BE29-6F44-9D4A-E31C97212D45}"/>
    <dgm:cxn modelId="{9AE48C5F-D45D-AE49-84E3-79D760D307F6}" type="presOf" srcId="{3684AE36-7407-8A4F-A99B-5F8BE9B40E7E}" destId="{D74BA311-00DD-024D-BA1C-0643B8099ADD}" srcOrd="0" destOrd="0" presId="urn:microsoft.com/office/officeart/2005/8/layout/hierarchy2"/>
    <dgm:cxn modelId="{832FC48C-260B-7B43-B964-09698B8A4DCC}" type="presOf" srcId="{A64B4454-6716-BB4B-B558-DF39A797A1D5}" destId="{F9444264-5108-234F-8502-825E5B6DC91D}" srcOrd="0" destOrd="0" presId="urn:microsoft.com/office/officeart/2005/8/layout/hierarchy2"/>
    <dgm:cxn modelId="{C8850F95-80DA-1744-A03C-F9363E54DD43}" type="presParOf" srcId="{B884F719-B578-1848-ABA0-22C719004761}" destId="{72023B51-266E-734B-A79F-78088D51B1C5}" srcOrd="0" destOrd="0" presId="urn:microsoft.com/office/officeart/2005/8/layout/hierarchy2"/>
    <dgm:cxn modelId="{A69CE2A8-A926-AF44-9505-9AB2A0B27E6B}" type="presParOf" srcId="{72023B51-266E-734B-A79F-78088D51B1C5}" destId="{E86E7281-444A-DA49-B7AD-21BC3F61ABE0}" srcOrd="0" destOrd="0" presId="urn:microsoft.com/office/officeart/2005/8/layout/hierarchy2"/>
    <dgm:cxn modelId="{21DBD14B-CA58-3F49-BB52-5130FF70C3CA}" type="presParOf" srcId="{72023B51-266E-734B-A79F-78088D51B1C5}" destId="{38DB8406-0D64-3C48-938D-BD4B03FB388A}" srcOrd="1" destOrd="0" presId="urn:microsoft.com/office/officeart/2005/8/layout/hierarchy2"/>
    <dgm:cxn modelId="{EBDB2D4E-8AAC-F34A-9617-F3D5C09F7A0F}" type="presParOf" srcId="{38DB8406-0D64-3C48-938D-BD4B03FB388A}" destId="{F9444264-5108-234F-8502-825E5B6DC91D}" srcOrd="0" destOrd="0" presId="urn:microsoft.com/office/officeart/2005/8/layout/hierarchy2"/>
    <dgm:cxn modelId="{7A8AB4D1-A69F-C44A-86F8-2ED1A8259C5D}" type="presParOf" srcId="{F9444264-5108-234F-8502-825E5B6DC91D}" destId="{1A68B449-2430-C14A-837D-E1B8757589BE}" srcOrd="0" destOrd="0" presId="urn:microsoft.com/office/officeart/2005/8/layout/hierarchy2"/>
    <dgm:cxn modelId="{366AE582-63AF-A04B-9CE9-966893CCC681}" type="presParOf" srcId="{38DB8406-0D64-3C48-938D-BD4B03FB388A}" destId="{EB5701D0-B4DD-EF44-960F-53812273F459}" srcOrd="1" destOrd="0" presId="urn:microsoft.com/office/officeart/2005/8/layout/hierarchy2"/>
    <dgm:cxn modelId="{993ECEEC-6F55-304E-83F8-9C9C63EF17FC}" type="presParOf" srcId="{EB5701D0-B4DD-EF44-960F-53812273F459}" destId="{A1404BC2-C848-8D44-8DC3-CEC9BBC3F953}" srcOrd="0" destOrd="0" presId="urn:microsoft.com/office/officeart/2005/8/layout/hierarchy2"/>
    <dgm:cxn modelId="{C54F4D77-D731-BD49-A437-B19BAE46EC1F}" type="presParOf" srcId="{EB5701D0-B4DD-EF44-960F-53812273F459}" destId="{4AE8589B-972F-7742-97B1-EDFD3B91873A}" srcOrd="1" destOrd="0" presId="urn:microsoft.com/office/officeart/2005/8/layout/hierarchy2"/>
    <dgm:cxn modelId="{A092CC31-CBDD-1344-A3B5-FFC3221AE9BC}" type="presParOf" srcId="{38DB8406-0D64-3C48-938D-BD4B03FB388A}" destId="{D20420CE-405A-C443-A5BF-8610848E2ACA}" srcOrd="2" destOrd="0" presId="urn:microsoft.com/office/officeart/2005/8/layout/hierarchy2"/>
    <dgm:cxn modelId="{04D35D55-DEF0-A043-93B3-209369E4080D}" type="presParOf" srcId="{D20420CE-405A-C443-A5BF-8610848E2ACA}" destId="{C695AB79-0D2C-894B-98C8-7FC0BBA32473}" srcOrd="0" destOrd="0" presId="urn:microsoft.com/office/officeart/2005/8/layout/hierarchy2"/>
    <dgm:cxn modelId="{3633F895-E058-0A45-A0A0-25630484D8DA}" type="presParOf" srcId="{38DB8406-0D64-3C48-938D-BD4B03FB388A}" destId="{B2B15008-A45D-2740-BA39-83FB577BC931}" srcOrd="3" destOrd="0" presId="urn:microsoft.com/office/officeart/2005/8/layout/hierarchy2"/>
    <dgm:cxn modelId="{B3DCE227-E929-2044-86CC-08053F500BD0}" type="presParOf" srcId="{B2B15008-A45D-2740-BA39-83FB577BC931}" destId="{D74BA311-00DD-024D-BA1C-0643B8099ADD}" srcOrd="0" destOrd="0" presId="urn:microsoft.com/office/officeart/2005/8/layout/hierarchy2"/>
    <dgm:cxn modelId="{1FA0C110-0161-974D-B448-95E4509A9443}" type="presParOf" srcId="{B2B15008-A45D-2740-BA39-83FB577BC931}" destId="{2099FAFB-BD94-9840-9316-3DF3AF64CE8D}"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BC41FF0-4857-7C4E-B07B-04F7D01C39E1}">
      <dsp:nvSpPr>
        <dsp:cNvPr id="0" name=""/>
        <dsp:cNvSpPr/>
      </dsp:nvSpPr>
      <dsp:spPr>
        <a:xfrm>
          <a:off x="3963910" y="1724683"/>
          <a:ext cx="1659783" cy="789905"/>
        </a:xfrm>
        <a:custGeom>
          <a:avLst/>
          <a:gdLst/>
          <a:ahLst/>
          <a:cxnLst/>
          <a:rect l="0" t="0" r="0" b="0"/>
          <a:pathLst>
            <a:path>
              <a:moveTo>
                <a:pt x="0" y="0"/>
              </a:moveTo>
              <a:lnTo>
                <a:pt x="0" y="538297"/>
              </a:lnTo>
              <a:lnTo>
                <a:pt x="1659783" y="538297"/>
              </a:lnTo>
              <a:lnTo>
                <a:pt x="1659783" y="7899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BBCD88-450F-5F49-AFCB-FFF33E9A064E}">
      <dsp:nvSpPr>
        <dsp:cNvPr id="0" name=""/>
        <dsp:cNvSpPr/>
      </dsp:nvSpPr>
      <dsp:spPr>
        <a:xfrm>
          <a:off x="2304127" y="1724683"/>
          <a:ext cx="1659783" cy="789905"/>
        </a:xfrm>
        <a:custGeom>
          <a:avLst/>
          <a:gdLst/>
          <a:ahLst/>
          <a:cxnLst/>
          <a:rect l="0" t="0" r="0" b="0"/>
          <a:pathLst>
            <a:path>
              <a:moveTo>
                <a:pt x="1659783" y="0"/>
              </a:moveTo>
              <a:lnTo>
                <a:pt x="1659783" y="538297"/>
              </a:lnTo>
              <a:lnTo>
                <a:pt x="0" y="538297"/>
              </a:lnTo>
              <a:lnTo>
                <a:pt x="0" y="7899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C43EAB-7A26-9C4B-BBFE-AC1E37D2B0A7}">
      <dsp:nvSpPr>
        <dsp:cNvPr id="0" name=""/>
        <dsp:cNvSpPr/>
      </dsp:nvSpPr>
      <dsp:spPr>
        <a:xfrm>
          <a:off x="2605906" y="17"/>
          <a:ext cx="2716009" cy="17246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38395994-1710-E642-A8CA-A0C8D989E36A}">
      <dsp:nvSpPr>
        <dsp:cNvPr id="0" name=""/>
        <dsp:cNvSpPr/>
      </dsp:nvSpPr>
      <dsp:spPr>
        <a:xfrm>
          <a:off x="2907684" y="286707"/>
          <a:ext cx="2716009" cy="172466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2000" b="1" kern="1200" dirty="0" smtClean="0"/>
            <a:t>Bab IX</a:t>
          </a:r>
        </a:p>
        <a:p>
          <a:pPr lvl="0" algn="ctr" defTabSz="1022350">
            <a:lnSpc>
              <a:spcPct val="90000"/>
            </a:lnSpc>
            <a:spcBef>
              <a:spcPct val="0"/>
            </a:spcBef>
            <a:spcAft>
              <a:spcPct val="35000"/>
            </a:spcAft>
          </a:pPr>
          <a:r>
            <a:rPr lang="en-US" sz="2000" b="1" kern="1200" dirty="0" smtClean="0"/>
            <a:t>Pembangunan </a:t>
          </a:r>
          <a:r>
            <a:rPr lang="en-US" sz="2000" b="1" kern="1200" dirty="0" err="1" smtClean="0"/>
            <a:t>Desa</a:t>
          </a:r>
          <a:endParaRPr lang="en-US" sz="2000" b="1" kern="1200" dirty="0"/>
        </a:p>
      </dsp:txBody>
      <dsp:txXfrm>
        <a:off x="2907684" y="286707"/>
        <a:ext cx="2716009" cy="1724665"/>
      </dsp:txXfrm>
    </dsp:sp>
    <dsp:sp modelId="{CC14735F-37D6-5E47-ABA4-6AFDF5B494DB}">
      <dsp:nvSpPr>
        <dsp:cNvPr id="0" name=""/>
        <dsp:cNvSpPr/>
      </dsp:nvSpPr>
      <dsp:spPr>
        <a:xfrm>
          <a:off x="946122" y="2514589"/>
          <a:ext cx="2716009" cy="17246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73BF2CE8-DD82-424B-947D-6FD794F3DBF8}">
      <dsp:nvSpPr>
        <dsp:cNvPr id="0" name=""/>
        <dsp:cNvSpPr/>
      </dsp:nvSpPr>
      <dsp:spPr>
        <a:xfrm>
          <a:off x="1247901" y="2801279"/>
          <a:ext cx="2716009" cy="172466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t>Bab IX </a:t>
          </a:r>
          <a:r>
            <a:rPr lang="en-US" sz="2000" b="1" kern="1200" dirty="0" err="1" smtClean="0"/>
            <a:t>bagian</a:t>
          </a:r>
          <a:r>
            <a:rPr lang="en-US" sz="2000" b="1" kern="1200" dirty="0" smtClean="0"/>
            <a:t> ke-1</a:t>
          </a:r>
        </a:p>
        <a:p>
          <a:pPr lvl="0" algn="ctr" defTabSz="889000">
            <a:lnSpc>
              <a:spcPct val="90000"/>
            </a:lnSpc>
            <a:spcBef>
              <a:spcPct val="0"/>
            </a:spcBef>
            <a:spcAft>
              <a:spcPct val="35000"/>
            </a:spcAft>
          </a:pPr>
          <a:r>
            <a:rPr lang="en-US" sz="2000" b="1" kern="1200" dirty="0" smtClean="0"/>
            <a:t>Pembangunan </a:t>
          </a:r>
          <a:r>
            <a:rPr lang="en-US" sz="2000" b="1" kern="1200" dirty="0" err="1" smtClean="0"/>
            <a:t>Skala</a:t>
          </a:r>
          <a:r>
            <a:rPr lang="en-US" sz="2000" b="1" kern="1200" dirty="0" smtClean="0"/>
            <a:t> </a:t>
          </a:r>
          <a:r>
            <a:rPr lang="en-US" sz="2000" b="1" kern="1200" dirty="0" err="1" smtClean="0"/>
            <a:t>Lokal</a:t>
          </a:r>
          <a:r>
            <a:rPr lang="en-US" sz="2000" b="1" kern="1200" dirty="0" smtClean="0"/>
            <a:t> </a:t>
          </a:r>
          <a:r>
            <a:rPr lang="en-US" sz="2000" b="1" kern="1200" dirty="0" err="1" smtClean="0"/>
            <a:t>Desa</a:t>
          </a:r>
          <a:r>
            <a:rPr lang="en-US" sz="2000" b="1" kern="1200" dirty="0" smtClean="0"/>
            <a:t> (</a:t>
          </a:r>
          <a:r>
            <a:rPr lang="en-US" sz="2000" b="1" kern="1200" dirty="0" err="1" smtClean="0"/>
            <a:t>Desa</a:t>
          </a:r>
          <a:r>
            <a:rPr lang="en-US" sz="2000" b="1" kern="1200" dirty="0" smtClean="0"/>
            <a:t> </a:t>
          </a:r>
          <a:r>
            <a:rPr lang="en-US" sz="2000" b="1" kern="1200" dirty="0" err="1" smtClean="0"/>
            <a:t>Membangun</a:t>
          </a:r>
          <a:r>
            <a:rPr lang="en-US" sz="2000" b="1" kern="1200" dirty="0" smtClean="0"/>
            <a:t>)</a:t>
          </a:r>
          <a:endParaRPr lang="en-US" sz="2000" b="1" kern="1200" dirty="0"/>
        </a:p>
      </dsp:txBody>
      <dsp:txXfrm>
        <a:off x="1247901" y="2801279"/>
        <a:ext cx="2716009" cy="1724665"/>
      </dsp:txXfrm>
    </dsp:sp>
    <dsp:sp modelId="{B05BF424-7AA7-E64C-A7FB-1AC4E3653C56}">
      <dsp:nvSpPr>
        <dsp:cNvPr id="0" name=""/>
        <dsp:cNvSpPr/>
      </dsp:nvSpPr>
      <dsp:spPr>
        <a:xfrm>
          <a:off x="4265689" y="2514589"/>
          <a:ext cx="2716009" cy="17246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15050E54-6E07-0C4E-BF9F-154241E11537}">
      <dsp:nvSpPr>
        <dsp:cNvPr id="0" name=""/>
        <dsp:cNvSpPr/>
      </dsp:nvSpPr>
      <dsp:spPr>
        <a:xfrm>
          <a:off x="4567468" y="2801279"/>
          <a:ext cx="2716009" cy="172466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t>Bab IX </a:t>
          </a:r>
          <a:r>
            <a:rPr lang="en-US" sz="2000" b="1" kern="1200" dirty="0" err="1" smtClean="0"/>
            <a:t>bagian</a:t>
          </a:r>
          <a:r>
            <a:rPr lang="en-US" sz="2000" b="1" kern="1200" dirty="0" smtClean="0"/>
            <a:t> ke-2</a:t>
          </a:r>
        </a:p>
        <a:p>
          <a:pPr lvl="0" algn="ctr" defTabSz="889000">
            <a:lnSpc>
              <a:spcPct val="90000"/>
            </a:lnSpc>
            <a:spcBef>
              <a:spcPct val="0"/>
            </a:spcBef>
            <a:spcAft>
              <a:spcPct val="35000"/>
            </a:spcAft>
          </a:pPr>
          <a:r>
            <a:rPr lang="en-US" sz="2000" b="1" kern="1200" dirty="0" smtClean="0"/>
            <a:t>Pembangunan </a:t>
          </a:r>
          <a:r>
            <a:rPr lang="en-US" sz="2000" b="1" kern="1200" dirty="0" err="1" smtClean="0"/>
            <a:t>Kawasan</a:t>
          </a:r>
          <a:r>
            <a:rPr lang="en-US" sz="2000" b="1" kern="1200" dirty="0" smtClean="0"/>
            <a:t> </a:t>
          </a:r>
          <a:r>
            <a:rPr lang="en-US" sz="2000" b="1" kern="1200" dirty="0" err="1" smtClean="0"/>
            <a:t>Perdesaan</a:t>
          </a:r>
          <a:r>
            <a:rPr lang="en-US" sz="2000" b="1" kern="1200" dirty="0" smtClean="0"/>
            <a:t> (</a:t>
          </a:r>
          <a:r>
            <a:rPr lang="en-US" sz="2000" b="1" kern="1200" dirty="0" err="1" smtClean="0"/>
            <a:t>Membangun</a:t>
          </a:r>
          <a:r>
            <a:rPr lang="en-US" sz="2000" b="1" kern="1200" dirty="0" smtClean="0"/>
            <a:t> </a:t>
          </a:r>
          <a:r>
            <a:rPr lang="en-US" sz="2000" b="1" kern="1200" dirty="0" err="1" smtClean="0"/>
            <a:t>Desa</a:t>
          </a:r>
          <a:r>
            <a:rPr lang="en-US" sz="2000" b="1" kern="1200" dirty="0" smtClean="0"/>
            <a:t>)</a:t>
          </a:r>
          <a:endParaRPr lang="en-US" sz="2000" b="1" kern="1200" dirty="0"/>
        </a:p>
      </dsp:txBody>
      <dsp:txXfrm>
        <a:off x="4567468" y="2801279"/>
        <a:ext cx="2716009" cy="172466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617264C-D46D-1E46-B1E5-9B81D4E4B1F6}" type="datetimeFigureOut">
              <a:rPr lang="en-US" smtClean="0"/>
              <a:pPr/>
              <a:t>1/16/2014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0B25524-0462-1242-B7C9-C35E19622A44}" type="slidenum">
              <a:rPr lang="en-US" smtClean="0"/>
              <a:pPr/>
              <a:t>‹#›</a:t>
            </a:fld>
            <a:endParaRPr lang="en-US"/>
          </a:p>
        </p:txBody>
      </p:sp>
    </p:spTree>
    <p:extLst>
      <p:ext uri="{BB962C8B-B14F-4D97-AF65-F5344CB8AC3E}">
        <p14:creationId xmlns="" xmlns:p14="http://schemas.microsoft.com/office/powerpoint/2010/main" val="3609204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0E17C6-77C9-CC4D-B38B-315E4892C453}" type="datetimeFigureOut">
              <a:rPr lang="en-US" smtClean="0"/>
              <a:pPr/>
              <a:t>1/16/2014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287F4F-3C0D-DD40-BB86-7587F3855681}" type="slidenum">
              <a:rPr lang="en-US" smtClean="0"/>
              <a:pPr/>
              <a:t>‹#›</a:t>
            </a:fld>
            <a:endParaRPr lang="en-US"/>
          </a:p>
        </p:txBody>
      </p:sp>
    </p:spTree>
    <p:extLst>
      <p:ext uri="{BB962C8B-B14F-4D97-AF65-F5344CB8AC3E}">
        <p14:creationId xmlns="" xmlns:p14="http://schemas.microsoft.com/office/powerpoint/2010/main" val="258118597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xfrm>
            <a:off x="1143000" y="685800"/>
            <a:ext cx="4572000" cy="3429000"/>
          </a:xfrm>
          <a:ln/>
        </p:spPr>
      </p:sp>
      <p:sp>
        <p:nvSpPr>
          <p:cNvPr id="93187" name="Notes Placeholder 2"/>
          <p:cNvSpPr>
            <a:spLocks noGrp="1"/>
          </p:cNvSpPr>
          <p:nvPr>
            <p:ph type="body" idx="1"/>
          </p:nvPr>
        </p:nvSpPr>
        <p:spPr>
          <a:noFill/>
          <a:ln/>
        </p:spPr>
        <p:txBody>
          <a:bodyPr/>
          <a:lstStyle/>
          <a:p>
            <a:endParaRPr lang="id-ID" smtClean="0"/>
          </a:p>
        </p:txBody>
      </p:sp>
      <p:sp>
        <p:nvSpPr>
          <p:cNvPr id="93188" name="Slide Number Placeholder 3"/>
          <p:cNvSpPr>
            <a:spLocks noGrp="1"/>
          </p:cNvSpPr>
          <p:nvPr>
            <p:ph type="sldNum" sz="quarter" idx="5"/>
          </p:nvPr>
        </p:nvSpPr>
        <p:spPr>
          <a:noFill/>
        </p:spPr>
        <p:txBody>
          <a:bodyPr/>
          <a:lstStyle/>
          <a:p>
            <a:fld id="{57E4FC79-CF87-4EAB-8779-46F2D93B67A6}" type="slidenum">
              <a:rPr lang="en-US" smtClean="0"/>
              <a:pPr/>
              <a:t>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a:xfrm>
            <a:off x="1143000" y="685800"/>
            <a:ext cx="4572000" cy="3429000"/>
          </a:xfrm>
          <a:ln/>
        </p:spPr>
      </p:sp>
      <p:sp>
        <p:nvSpPr>
          <p:cNvPr id="95235" name="Notes Placeholder 2"/>
          <p:cNvSpPr>
            <a:spLocks noGrp="1"/>
          </p:cNvSpPr>
          <p:nvPr>
            <p:ph type="body" idx="1"/>
          </p:nvPr>
        </p:nvSpPr>
        <p:spPr>
          <a:noFill/>
          <a:ln/>
        </p:spPr>
        <p:txBody>
          <a:bodyPr/>
          <a:lstStyle/>
          <a:p>
            <a:endParaRPr lang="id-ID" smtClean="0"/>
          </a:p>
        </p:txBody>
      </p:sp>
      <p:sp>
        <p:nvSpPr>
          <p:cNvPr id="95236" name="Slide Number Placeholder 3"/>
          <p:cNvSpPr>
            <a:spLocks noGrp="1"/>
          </p:cNvSpPr>
          <p:nvPr>
            <p:ph type="sldNum" sz="quarter" idx="5"/>
          </p:nvPr>
        </p:nvSpPr>
        <p:spPr>
          <a:noFill/>
        </p:spPr>
        <p:txBody>
          <a:bodyPr/>
          <a:lstStyle/>
          <a:p>
            <a:fld id="{E38A2849-76DB-45CD-88C6-1C0B93781D14}" type="slidenum">
              <a:rPr lang="en-US" smtClean="0"/>
              <a:pPr/>
              <a:t>4</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3287F4F-3C0D-DD40-BB86-7587F3855681}" type="slidenum">
              <a:rPr lang="en-US" smtClean="0"/>
              <a:pPr/>
              <a:t>21</a:t>
            </a:fld>
            <a:endParaRPr lang="en-US"/>
          </a:p>
        </p:txBody>
      </p:sp>
    </p:spTree>
    <p:extLst>
      <p:ext uri="{BB962C8B-B14F-4D97-AF65-F5344CB8AC3E}">
        <p14:creationId xmlns="" xmlns:p14="http://schemas.microsoft.com/office/powerpoint/2010/main" val="1941453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3287F4F-3C0D-DD40-BB86-7587F3855681}" type="slidenum">
              <a:rPr lang="en-US" smtClean="0"/>
              <a:pPr/>
              <a:t>22</a:t>
            </a:fld>
            <a:endParaRPr lang="en-US"/>
          </a:p>
        </p:txBody>
      </p:sp>
    </p:spTree>
    <p:extLst>
      <p:ext uri="{BB962C8B-B14F-4D97-AF65-F5344CB8AC3E}">
        <p14:creationId xmlns="" xmlns:p14="http://schemas.microsoft.com/office/powerpoint/2010/main" val="1941453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A3AE0B-16F8-BA4A-A04E-E00EDA188C5D}" type="datetime1">
              <a:rPr lang="en-ID"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2FB977-8826-1A49-9D54-BA290125B332}" type="slidenum">
              <a:rPr lang="en-US" smtClean="0"/>
              <a:pPr/>
              <a:t>‹#›</a:t>
            </a:fld>
            <a:endParaRPr lang="en-US"/>
          </a:p>
        </p:txBody>
      </p:sp>
    </p:spTree>
    <p:extLst>
      <p:ext uri="{BB962C8B-B14F-4D97-AF65-F5344CB8AC3E}">
        <p14:creationId xmlns="" xmlns:p14="http://schemas.microsoft.com/office/powerpoint/2010/main" val="3359892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D60702-6ED1-9E4A-94E8-FF8C3990DF3A}" type="datetime1">
              <a:rPr lang="en-ID"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2FB977-8826-1A49-9D54-BA290125B332}" type="slidenum">
              <a:rPr lang="en-US" smtClean="0"/>
              <a:pPr/>
              <a:t>‹#›</a:t>
            </a:fld>
            <a:endParaRPr lang="en-US"/>
          </a:p>
        </p:txBody>
      </p:sp>
    </p:spTree>
    <p:extLst>
      <p:ext uri="{BB962C8B-B14F-4D97-AF65-F5344CB8AC3E}">
        <p14:creationId xmlns="" xmlns:p14="http://schemas.microsoft.com/office/powerpoint/2010/main" val="3240466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01E770-0E26-B54D-BE65-9940C123D570}" type="datetime1">
              <a:rPr lang="en-ID"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2FB977-8826-1A49-9D54-BA290125B332}" type="slidenum">
              <a:rPr lang="en-US" smtClean="0"/>
              <a:pPr/>
              <a:t>‹#›</a:t>
            </a:fld>
            <a:endParaRPr lang="en-US"/>
          </a:p>
        </p:txBody>
      </p:sp>
    </p:spTree>
    <p:extLst>
      <p:ext uri="{BB962C8B-B14F-4D97-AF65-F5344CB8AC3E}">
        <p14:creationId xmlns="" xmlns:p14="http://schemas.microsoft.com/office/powerpoint/2010/main" val="1046837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0C1C00-5479-9A4D-BB76-02EDBE5C53AE}" type="datetime1">
              <a:rPr lang="en-ID"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2FB977-8826-1A49-9D54-BA290125B332}" type="slidenum">
              <a:rPr lang="en-US" smtClean="0"/>
              <a:pPr/>
              <a:t>‹#›</a:t>
            </a:fld>
            <a:endParaRPr lang="en-US"/>
          </a:p>
        </p:txBody>
      </p:sp>
    </p:spTree>
    <p:extLst>
      <p:ext uri="{BB962C8B-B14F-4D97-AF65-F5344CB8AC3E}">
        <p14:creationId xmlns="" xmlns:p14="http://schemas.microsoft.com/office/powerpoint/2010/main" val="3322335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61B3E2-3665-364E-8735-5C3B7836DA49}" type="datetime1">
              <a:rPr lang="en-ID"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2FB977-8826-1A49-9D54-BA290125B332}" type="slidenum">
              <a:rPr lang="en-US" smtClean="0"/>
              <a:pPr/>
              <a:t>‹#›</a:t>
            </a:fld>
            <a:endParaRPr lang="en-US"/>
          </a:p>
        </p:txBody>
      </p:sp>
    </p:spTree>
    <p:extLst>
      <p:ext uri="{BB962C8B-B14F-4D97-AF65-F5344CB8AC3E}">
        <p14:creationId xmlns="" xmlns:p14="http://schemas.microsoft.com/office/powerpoint/2010/main" val="4167337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F790DF-C67C-E246-93CC-DF9BAD824271}" type="datetime1">
              <a:rPr lang="en-ID"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2FB977-8826-1A49-9D54-BA290125B332}" type="slidenum">
              <a:rPr lang="en-US" smtClean="0"/>
              <a:pPr/>
              <a:t>‹#›</a:t>
            </a:fld>
            <a:endParaRPr lang="en-US"/>
          </a:p>
        </p:txBody>
      </p:sp>
    </p:spTree>
    <p:extLst>
      <p:ext uri="{BB962C8B-B14F-4D97-AF65-F5344CB8AC3E}">
        <p14:creationId xmlns="" xmlns:p14="http://schemas.microsoft.com/office/powerpoint/2010/main" val="4047327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801848-6963-0D4F-AE1E-CAAB00663658}" type="datetime1">
              <a:rPr lang="en-ID" smtClean="0"/>
              <a:pPr/>
              <a:t>1/16/2014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2FB977-8826-1A49-9D54-BA290125B332}" type="slidenum">
              <a:rPr lang="en-US" smtClean="0"/>
              <a:pPr/>
              <a:t>‹#›</a:t>
            </a:fld>
            <a:endParaRPr lang="en-US"/>
          </a:p>
        </p:txBody>
      </p:sp>
    </p:spTree>
    <p:extLst>
      <p:ext uri="{BB962C8B-B14F-4D97-AF65-F5344CB8AC3E}">
        <p14:creationId xmlns="" xmlns:p14="http://schemas.microsoft.com/office/powerpoint/2010/main" val="1124754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10DC3D-1557-BB4B-9770-04816A8D21D4}" type="datetime1">
              <a:rPr lang="en-ID" smtClean="0"/>
              <a:pPr/>
              <a:t>1/16/2014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2FB977-8826-1A49-9D54-BA290125B332}" type="slidenum">
              <a:rPr lang="en-US" smtClean="0"/>
              <a:pPr/>
              <a:t>‹#›</a:t>
            </a:fld>
            <a:endParaRPr lang="en-US"/>
          </a:p>
        </p:txBody>
      </p:sp>
    </p:spTree>
    <p:extLst>
      <p:ext uri="{BB962C8B-B14F-4D97-AF65-F5344CB8AC3E}">
        <p14:creationId xmlns="" xmlns:p14="http://schemas.microsoft.com/office/powerpoint/2010/main" val="118099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32159E-FC59-2D46-BCD1-E76AE4068348}" type="datetime1">
              <a:rPr lang="en-ID" smtClean="0"/>
              <a:pPr/>
              <a:t>1/16/2014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2FB977-8826-1A49-9D54-BA290125B332}" type="slidenum">
              <a:rPr lang="en-US" smtClean="0"/>
              <a:pPr/>
              <a:t>‹#›</a:t>
            </a:fld>
            <a:endParaRPr lang="en-US"/>
          </a:p>
        </p:txBody>
      </p:sp>
    </p:spTree>
    <p:extLst>
      <p:ext uri="{BB962C8B-B14F-4D97-AF65-F5344CB8AC3E}">
        <p14:creationId xmlns="" xmlns:p14="http://schemas.microsoft.com/office/powerpoint/2010/main" val="1831405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5ABCC7-DE83-EA40-967D-75FA2407A7CC}" type="datetime1">
              <a:rPr lang="en-ID"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2FB977-8826-1A49-9D54-BA290125B332}" type="slidenum">
              <a:rPr lang="en-US" smtClean="0"/>
              <a:pPr/>
              <a:t>‹#›</a:t>
            </a:fld>
            <a:endParaRPr lang="en-US"/>
          </a:p>
        </p:txBody>
      </p:sp>
    </p:spTree>
    <p:extLst>
      <p:ext uri="{BB962C8B-B14F-4D97-AF65-F5344CB8AC3E}">
        <p14:creationId xmlns="" xmlns:p14="http://schemas.microsoft.com/office/powerpoint/2010/main" val="423394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03F11E-2866-1345-83D3-173CCA4BBC64}" type="datetime1">
              <a:rPr lang="en-ID"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2FB977-8826-1A49-9D54-BA290125B332}" type="slidenum">
              <a:rPr lang="en-US" smtClean="0"/>
              <a:pPr/>
              <a:t>‹#›</a:t>
            </a:fld>
            <a:endParaRPr lang="en-US"/>
          </a:p>
        </p:txBody>
      </p:sp>
    </p:spTree>
    <p:extLst>
      <p:ext uri="{BB962C8B-B14F-4D97-AF65-F5344CB8AC3E}">
        <p14:creationId xmlns="" xmlns:p14="http://schemas.microsoft.com/office/powerpoint/2010/main" val="3637231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600851-74B0-8740-9E59-7B43279EDFE4}" type="datetime1">
              <a:rPr lang="en-ID" smtClean="0"/>
              <a:pPr/>
              <a:t>1/16/2014</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2FB977-8826-1A49-9D54-BA290125B332}" type="slidenum">
              <a:rPr lang="en-US" smtClean="0"/>
              <a:pPr/>
              <a:t>‹#›</a:t>
            </a:fld>
            <a:endParaRPr lang="en-US"/>
          </a:p>
        </p:txBody>
      </p:sp>
    </p:spTree>
    <p:extLst>
      <p:ext uri="{BB962C8B-B14F-4D97-AF65-F5344CB8AC3E}">
        <p14:creationId xmlns="" xmlns:p14="http://schemas.microsoft.com/office/powerpoint/2010/main" val="2543769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2883876"/>
          </a:xfrm>
        </p:spPr>
        <p:txBody>
          <a:bodyPr>
            <a:normAutofit/>
          </a:bodyPr>
          <a:lstStyle/>
          <a:p>
            <a:r>
              <a:rPr lang="en-US" sz="2800" b="1" smtClean="0"/>
              <a:t>PEMBERDAYAAN MASYARAKAT, PEMBANGUNAN DESA, </a:t>
            </a:r>
            <a:r>
              <a:rPr lang="en-US" sz="2800" smtClean="0"/>
              <a:t/>
            </a:r>
            <a:br>
              <a:rPr lang="en-US" sz="2800" smtClean="0"/>
            </a:br>
            <a:r>
              <a:rPr lang="en-US" sz="2800" b="1" smtClean="0"/>
              <a:t>DAN PEMBANGUNAN KAWASAN PERDESAAN </a:t>
            </a:r>
            <a:r>
              <a:rPr lang="en-US" sz="2800" smtClean="0"/>
              <a:t/>
            </a:r>
            <a:br>
              <a:rPr lang="en-US" sz="2800" smtClean="0"/>
            </a:br>
            <a:r>
              <a:rPr lang="en-US" sz="2800" b="1" smtClean="0"/>
              <a:t>BERDASARKAN UNDANG-UNDANG DESA</a:t>
            </a:r>
            <a:r>
              <a:rPr lang="en-US" sz="2800" smtClean="0"/>
              <a:t/>
            </a:r>
            <a:br>
              <a:rPr lang="en-US" sz="2800" smtClean="0"/>
            </a:br>
            <a:endParaRPr lang="en-US" sz="2800"/>
          </a:p>
        </p:txBody>
      </p:sp>
      <p:sp>
        <p:nvSpPr>
          <p:cNvPr id="4" name="Slide Number Placeholder 3"/>
          <p:cNvSpPr>
            <a:spLocks noGrp="1"/>
          </p:cNvSpPr>
          <p:nvPr>
            <p:ph type="sldNum" sz="quarter" idx="12"/>
          </p:nvPr>
        </p:nvSpPr>
        <p:spPr/>
        <p:txBody>
          <a:bodyPr/>
          <a:lstStyle/>
          <a:p>
            <a:fld id="{752FB977-8826-1A49-9D54-BA290125B332}" type="slidenum">
              <a:rPr lang="en-US" smtClean="0"/>
              <a:pPr/>
              <a:t>1</a:t>
            </a:fld>
            <a:endParaRPr lang="en-US"/>
          </a:p>
        </p:txBody>
      </p:sp>
      <p:sp>
        <p:nvSpPr>
          <p:cNvPr id="5" name="Subtitle 2"/>
          <p:cNvSpPr>
            <a:spLocks noGrp="1"/>
          </p:cNvSpPr>
          <p:nvPr>
            <p:ph type="subTitle" idx="1"/>
          </p:nvPr>
        </p:nvSpPr>
        <p:spPr>
          <a:xfrm>
            <a:off x="0" y="2523392"/>
            <a:ext cx="9144000" cy="1810780"/>
          </a:xfrm>
        </p:spPr>
        <p:txBody>
          <a:bodyPr>
            <a:normAutofit fontScale="85000" lnSpcReduction="20000"/>
          </a:bodyPr>
          <a:lstStyle/>
          <a:p>
            <a:r>
              <a:rPr lang="en-US" smtClean="0">
                <a:solidFill>
                  <a:schemeClr val="tx1"/>
                </a:solidFill>
              </a:rPr>
              <a:t>Oleh:</a:t>
            </a:r>
          </a:p>
          <a:p>
            <a:r>
              <a:rPr lang="en-US" smtClean="0">
                <a:solidFill>
                  <a:schemeClr val="tx1"/>
                </a:solidFill>
              </a:rPr>
              <a:t>Budiman </a:t>
            </a:r>
            <a:r>
              <a:rPr lang="en-US" dirty="0" err="1" smtClean="0">
                <a:solidFill>
                  <a:schemeClr val="tx1"/>
                </a:solidFill>
              </a:rPr>
              <a:t>Sudjatmiko</a:t>
            </a:r>
            <a:endParaRPr lang="en-US" dirty="0" smtClean="0">
              <a:solidFill>
                <a:schemeClr val="tx1"/>
              </a:solidFill>
            </a:endParaRPr>
          </a:p>
          <a:p>
            <a:endParaRPr lang="en-US" dirty="0" smtClean="0">
              <a:solidFill>
                <a:schemeClr val="tx1"/>
              </a:solidFill>
            </a:endParaRPr>
          </a:p>
          <a:p>
            <a:r>
              <a:rPr lang="en-US" smtClean="0">
                <a:solidFill>
                  <a:schemeClr val="tx1"/>
                </a:solidFill>
              </a:rPr>
              <a:t>Komisi II DPR RI – Fraksi PDIP</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0" y="1125538"/>
            <a:ext cx="9144000" cy="5257800"/>
          </a:xfrm>
          <a:prstGeom prst="rect">
            <a:avLst/>
          </a:prstGeom>
          <a:noFill/>
          <a:ln w="9525">
            <a:noFill/>
            <a:miter lim="800000"/>
            <a:headEnd/>
            <a:tailEnd/>
          </a:ln>
        </p:spPr>
        <p:txBody>
          <a:bodyPr/>
          <a:lstStyle/>
          <a:p>
            <a:pPr>
              <a:spcAft>
                <a:spcPts val="1200"/>
              </a:spcAft>
            </a:pPr>
            <a:r>
              <a:rPr lang="id-ID" sz="4400" b="1">
                <a:latin typeface="Corbel" pitchFamily="34" charset="0"/>
              </a:rPr>
              <a:t>Asas </a:t>
            </a:r>
            <a:r>
              <a:rPr lang="en-US" sz="4400" b="1">
                <a:latin typeface="Corbel" pitchFamily="34" charset="0"/>
              </a:rPr>
              <a:t>Rekognisi</a:t>
            </a:r>
          </a:p>
          <a:p>
            <a:pPr lvl="1"/>
            <a:r>
              <a:rPr lang="id-ID" sz="2800">
                <a:latin typeface="Corbel" pitchFamily="34" charset="0"/>
              </a:rPr>
              <a:t>Asas pengakuan dan penghormatan yang diamanatkan oleh konstitusi</a:t>
            </a:r>
            <a:r>
              <a:rPr lang="en-US" sz="2800">
                <a:latin typeface="Corbel" pitchFamily="34" charset="0"/>
              </a:rPr>
              <a:t> d</a:t>
            </a:r>
            <a:r>
              <a:rPr lang="id-ID" sz="2800">
                <a:latin typeface="Corbel" pitchFamily="34" charset="0"/>
              </a:rPr>
              <a:t>alam ilmu sosial disebut sebagai rekognisi. Rekognisi </a:t>
            </a:r>
            <a:r>
              <a:rPr lang="en-US" sz="2800">
                <a:latin typeface="Corbel" pitchFamily="34" charset="0"/>
              </a:rPr>
              <a:t>mencakup </a:t>
            </a:r>
            <a:r>
              <a:rPr lang="id-ID" sz="2800">
                <a:latin typeface="Corbel" pitchFamily="34" charset="0"/>
              </a:rPr>
              <a:t>pengakuan keragaman budaya untuk membangun keadilan budaya (</a:t>
            </a:r>
            <a:r>
              <a:rPr lang="id-ID" sz="2800" i="1">
                <a:latin typeface="Corbel" pitchFamily="34" charset="0"/>
              </a:rPr>
              <a:t>cultural justice</a:t>
            </a:r>
            <a:r>
              <a:rPr lang="id-ID" sz="2800">
                <a:latin typeface="Corbel" pitchFamily="34" charset="0"/>
              </a:rPr>
              <a:t>)</a:t>
            </a:r>
            <a:r>
              <a:rPr lang="en-US" sz="2800">
                <a:latin typeface="Corbel" pitchFamily="34" charset="0"/>
              </a:rPr>
              <a:t> serta pengakuan terhadap kemandirian desa. </a:t>
            </a:r>
          </a:p>
          <a:p>
            <a:pPr lvl="1"/>
            <a:endParaRPr lang="en-US" sz="2800">
              <a:latin typeface="Corbel" pitchFamily="34" charset="0"/>
            </a:endParaRPr>
          </a:p>
          <a:p>
            <a:pPr lvl="1"/>
            <a:r>
              <a:rPr lang="en-US" sz="2800">
                <a:latin typeface="Corbel" pitchFamily="34" charset="0"/>
              </a:rPr>
              <a:t>Yang strategis adalah rekognisi  terhadap: </a:t>
            </a:r>
          </a:p>
          <a:p>
            <a:pPr lvl="1"/>
            <a:r>
              <a:rPr lang="en-US" sz="2800">
                <a:latin typeface="Corbel" pitchFamily="34" charset="0"/>
              </a:rPr>
              <a:t>Hak Asal-Usul, Inisiatif (prakarsa) dan produk hukum desa, tradisi dan institusi lokal.</a:t>
            </a:r>
          </a:p>
          <a:p>
            <a:pPr lvl="1"/>
            <a:endParaRPr lang="en-US" sz="2800">
              <a:latin typeface="Corbel" pitchFamily="34" charset="0"/>
            </a:endParaRPr>
          </a:p>
          <a:p>
            <a:pPr lvl="1"/>
            <a:endParaRPr lang="en-US" sz="2800">
              <a:latin typeface="Corbel" pitchFamily="34" charset="0"/>
            </a:endParaRPr>
          </a:p>
        </p:txBody>
      </p:sp>
    </p:spTree>
  </p:cSld>
  <p:clrMapOvr>
    <a:masterClrMapping/>
  </p:clrMapOvr>
  <p:transition advTm="17909"/>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2"/>
          <p:cNvSpPr>
            <a:spLocks noGrp="1"/>
          </p:cNvSpPr>
          <p:nvPr>
            <p:ph idx="1"/>
          </p:nvPr>
        </p:nvSpPr>
        <p:spPr>
          <a:xfrm>
            <a:off x="0" y="1052513"/>
            <a:ext cx="9144000" cy="5805487"/>
          </a:xfrm>
        </p:spPr>
        <p:txBody>
          <a:bodyPr/>
          <a:lstStyle/>
          <a:p>
            <a:r>
              <a:rPr lang="fi-FI" sz="2800" smtClean="0">
                <a:solidFill>
                  <a:schemeClr val="tx1"/>
                </a:solidFill>
              </a:rPr>
              <a:t>Asas subsidiaritas ini menjamin </a:t>
            </a:r>
            <a:r>
              <a:rPr lang="id-ID" sz="2800" smtClean="0">
                <a:solidFill>
                  <a:schemeClr val="tx1"/>
                </a:solidFill>
              </a:rPr>
              <a:t>kewenangan lokal berskala Desa</a:t>
            </a:r>
            <a:endParaRPr lang="fi-FI" sz="2800" smtClean="0">
              <a:solidFill>
                <a:schemeClr val="tx1"/>
              </a:solidFill>
            </a:endParaRPr>
          </a:p>
          <a:p>
            <a:r>
              <a:rPr lang="fi-FI" sz="2800" smtClean="0">
                <a:solidFill>
                  <a:schemeClr val="tx1"/>
                </a:solidFill>
              </a:rPr>
              <a:t>Pihak-pihak yang berkepentingan atas Desa berkewajiban memfasilitasi dan membantu desa untuk berdaya mengelola secara mandiri urusan-urusan lokal berskala Desa</a:t>
            </a:r>
          </a:p>
          <a:p>
            <a:r>
              <a:rPr lang="fi-FI" sz="2800" smtClean="0">
                <a:solidFill>
                  <a:schemeClr val="tx1"/>
                </a:solidFill>
              </a:rPr>
              <a:t>Konsekuensinya, segala urusan lokal yang Desa dan yang mampu dikelola sendiri oleh Desa</a:t>
            </a:r>
            <a:r>
              <a:rPr lang="fi-FI" sz="2800" smtClean="0">
                <a:solidFill>
                  <a:schemeClr val="tx1"/>
                </a:solidFill>
              </a:rPr>
              <a:t>, </a:t>
            </a:r>
            <a:r>
              <a:rPr lang="fi-FI" sz="2800" smtClean="0">
                <a:solidFill>
                  <a:schemeClr val="tx1"/>
                </a:solidFill>
              </a:rPr>
              <a:t>pelaksanaannya </a:t>
            </a:r>
            <a:r>
              <a:rPr lang="fi-FI" sz="2800" smtClean="0">
                <a:solidFill>
                  <a:schemeClr val="tx1"/>
                </a:solidFill>
              </a:rPr>
              <a:t>harus diserahkan kepada desa. Segala urusan lokal berskala Desa yang mampu dikelola sendiri oleh Desa tidak boleh diambil alih dari Desa.</a:t>
            </a:r>
            <a:endParaRPr lang="en-US" sz="2800" smtClean="0">
              <a:solidFill>
                <a:schemeClr val="tx1"/>
              </a:solidFill>
            </a:endParaRPr>
          </a:p>
        </p:txBody>
      </p:sp>
      <p:sp>
        <p:nvSpPr>
          <p:cNvPr id="4" name="Slide Number Placeholder 3"/>
          <p:cNvSpPr>
            <a:spLocks noGrp="1"/>
          </p:cNvSpPr>
          <p:nvPr>
            <p:ph type="sldNum" sz="quarter" idx="12"/>
          </p:nvPr>
        </p:nvSpPr>
        <p:spPr/>
        <p:txBody>
          <a:bodyPr/>
          <a:lstStyle/>
          <a:p>
            <a:pPr>
              <a:defRPr/>
            </a:pPr>
            <a:fld id="{F496C4A0-E054-457A-B2E8-43563BC5B09A}" type="slidenum">
              <a:rPr lang="en-GB" smtClean="0"/>
              <a:pPr>
                <a:defRPr/>
              </a:pPr>
              <a:t>11</a:t>
            </a:fld>
            <a:endParaRPr lang="en-GB"/>
          </a:p>
        </p:txBody>
      </p:sp>
      <p:sp>
        <p:nvSpPr>
          <p:cNvPr id="5" name="Rectangle 2"/>
          <p:cNvSpPr txBox="1">
            <a:spLocks noChangeArrowheads="1"/>
          </p:cNvSpPr>
          <p:nvPr/>
        </p:nvSpPr>
        <p:spPr>
          <a:xfrm>
            <a:off x="0" y="0"/>
            <a:ext cx="9144000" cy="836613"/>
          </a:xfrm>
          <a:prstGeom prst="rect">
            <a:avLst/>
          </a:prstGeom>
          <a:noFill/>
        </p:spPr>
        <p:txBody>
          <a:bodyPr anchor="ctr">
            <a:normAutofit fontScale="85000" lnSpcReduction="10000"/>
          </a:bodyPr>
          <a:lstStyle/>
          <a:p>
            <a:pPr algn="ctr" fontAlgn="auto">
              <a:spcAft>
                <a:spcPts val="0"/>
              </a:spcAft>
              <a:defRPr/>
            </a:pPr>
            <a:r>
              <a:rPr lang="sv-SE" sz="4000" b="1" cap="all">
                <a:latin typeface="+mj-lt"/>
                <a:ea typeface="+mj-ea"/>
                <a:cs typeface="+mj-cs"/>
              </a:rPr>
              <a:t>Azas subsidiaritas dalam pengaturan desa</a:t>
            </a:r>
            <a:endParaRPr lang="en-US" sz="4000" b="1" cap="all">
              <a:latin typeface="+mj-lt"/>
              <a:ea typeface="+mj-ea"/>
              <a:cs typeface="+mj-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Arrow Connector 12"/>
          <p:cNvCxnSpPr/>
          <p:nvPr/>
        </p:nvCxnSpPr>
        <p:spPr>
          <a:xfrm flipH="1" flipV="1">
            <a:off x="4770453" y="1717683"/>
            <a:ext cx="13226" cy="3841281"/>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H="1">
            <a:off x="4270125" y="4725459"/>
            <a:ext cx="11292" cy="1628794"/>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0" y="-15288"/>
            <a:ext cx="9144000" cy="713788"/>
          </a:xfrm>
          <a:solidFill>
            <a:srgbClr val="FA9824"/>
          </a:solidFill>
        </p:spPr>
        <p:txBody>
          <a:bodyPr>
            <a:normAutofit/>
          </a:bodyPr>
          <a:lstStyle/>
          <a:p>
            <a:r>
              <a:rPr lang="en-US" sz="3200" b="1" dirty="0" err="1" smtClean="0">
                <a:solidFill>
                  <a:srgbClr val="FFFFFF"/>
                </a:solidFill>
              </a:rPr>
              <a:t>Desain</a:t>
            </a:r>
            <a:r>
              <a:rPr lang="en-US" sz="3200" b="1" dirty="0" smtClean="0">
                <a:solidFill>
                  <a:srgbClr val="FFFFFF"/>
                </a:solidFill>
              </a:rPr>
              <a:t> </a:t>
            </a:r>
            <a:r>
              <a:rPr lang="en-US" sz="3200" b="1" dirty="0" err="1" smtClean="0">
                <a:solidFill>
                  <a:srgbClr val="FFFFFF"/>
                </a:solidFill>
              </a:rPr>
              <a:t>Kelembagaan</a:t>
            </a:r>
            <a:r>
              <a:rPr lang="en-US" sz="3200" b="1" dirty="0" smtClean="0">
                <a:solidFill>
                  <a:srgbClr val="FFFFFF"/>
                </a:solidFill>
              </a:rPr>
              <a:t> </a:t>
            </a:r>
            <a:r>
              <a:rPr lang="en-US" sz="3200" b="1" dirty="0" err="1" smtClean="0">
                <a:solidFill>
                  <a:srgbClr val="FFFFFF"/>
                </a:solidFill>
              </a:rPr>
              <a:t>Dasar</a:t>
            </a:r>
            <a:r>
              <a:rPr lang="en-US" sz="3200" b="1" dirty="0" smtClean="0">
                <a:solidFill>
                  <a:srgbClr val="FFFFFF"/>
                </a:solidFill>
              </a:rPr>
              <a:t> Tata </a:t>
            </a:r>
            <a:r>
              <a:rPr lang="en-US" sz="3200" b="1" dirty="0" err="1" smtClean="0">
                <a:solidFill>
                  <a:srgbClr val="FFFFFF"/>
                </a:solidFill>
              </a:rPr>
              <a:t>Kelola</a:t>
            </a:r>
            <a:r>
              <a:rPr lang="en-US" sz="3200" b="1" dirty="0" smtClean="0">
                <a:solidFill>
                  <a:srgbClr val="FFFFFF"/>
                </a:solidFill>
              </a:rPr>
              <a:t> </a:t>
            </a:r>
            <a:r>
              <a:rPr lang="en-US" sz="3200" b="1" dirty="0" err="1" smtClean="0">
                <a:solidFill>
                  <a:srgbClr val="FFFFFF"/>
                </a:solidFill>
              </a:rPr>
              <a:t>Desa</a:t>
            </a:r>
            <a:endParaRPr lang="en-US" sz="3200" b="1" dirty="0">
              <a:solidFill>
                <a:srgbClr val="FFFFFF"/>
              </a:solidFill>
            </a:endParaRPr>
          </a:p>
        </p:txBody>
      </p:sp>
      <p:sp>
        <p:nvSpPr>
          <p:cNvPr id="4" name="Rounded Rectangle 3"/>
          <p:cNvSpPr/>
          <p:nvPr/>
        </p:nvSpPr>
        <p:spPr>
          <a:xfrm>
            <a:off x="3652668" y="990041"/>
            <a:ext cx="2235568" cy="727640"/>
          </a:xfrm>
          <a:prstGeom prst="roundRect">
            <a:avLst/>
          </a:prstGeom>
          <a:solidFill>
            <a:schemeClr val="accent6">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t>Musyawarah</a:t>
            </a:r>
            <a:r>
              <a:rPr lang="en-US" dirty="0" smtClean="0"/>
              <a:t> </a:t>
            </a:r>
            <a:r>
              <a:rPr lang="en-US" dirty="0" err="1" smtClean="0"/>
              <a:t>Desa</a:t>
            </a:r>
            <a:endParaRPr lang="en-US" dirty="0" smtClean="0"/>
          </a:p>
          <a:p>
            <a:pPr algn="ctr"/>
            <a:r>
              <a:rPr lang="en-US" dirty="0" smtClean="0"/>
              <a:t>(</a:t>
            </a:r>
            <a:r>
              <a:rPr lang="en-US" dirty="0" err="1" smtClean="0"/>
              <a:t>psl</a:t>
            </a:r>
            <a:r>
              <a:rPr lang="en-US" dirty="0" smtClean="0"/>
              <a:t>. 54)</a:t>
            </a:r>
            <a:endParaRPr lang="en-US" dirty="0"/>
          </a:p>
        </p:txBody>
      </p:sp>
      <p:sp>
        <p:nvSpPr>
          <p:cNvPr id="5" name="Rounded Rectangle 4"/>
          <p:cNvSpPr/>
          <p:nvPr/>
        </p:nvSpPr>
        <p:spPr>
          <a:xfrm>
            <a:off x="1218681" y="2780679"/>
            <a:ext cx="2235568" cy="727640"/>
          </a:xfrm>
          <a:prstGeom prst="roundRect">
            <a:avLst/>
          </a:prstGeom>
          <a:solidFill>
            <a:schemeClr val="accent6">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t>Kepala</a:t>
            </a:r>
            <a:r>
              <a:rPr lang="en-US" dirty="0" smtClean="0"/>
              <a:t> </a:t>
            </a:r>
            <a:r>
              <a:rPr lang="en-US" dirty="0" err="1" smtClean="0"/>
              <a:t>Desa</a:t>
            </a:r>
            <a:r>
              <a:rPr lang="en-US" dirty="0" smtClean="0"/>
              <a:t> </a:t>
            </a:r>
          </a:p>
          <a:p>
            <a:pPr algn="ctr"/>
            <a:r>
              <a:rPr lang="en-US" dirty="0" smtClean="0"/>
              <a:t>(</a:t>
            </a:r>
            <a:r>
              <a:rPr lang="en-US" dirty="0" err="1" smtClean="0"/>
              <a:t>psl</a:t>
            </a:r>
            <a:r>
              <a:rPr lang="en-US" dirty="0" smtClean="0"/>
              <a:t>. 25 – 53)</a:t>
            </a:r>
            <a:endParaRPr lang="en-US" dirty="0"/>
          </a:p>
        </p:txBody>
      </p:sp>
      <p:sp>
        <p:nvSpPr>
          <p:cNvPr id="6" name="Rounded Rectangle 5"/>
          <p:cNvSpPr/>
          <p:nvPr/>
        </p:nvSpPr>
        <p:spPr>
          <a:xfrm>
            <a:off x="6080319" y="2820369"/>
            <a:ext cx="2235568" cy="727640"/>
          </a:xfrm>
          <a:prstGeom prst="roundRect">
            <a:avLst/>
          </a:prstGeom>
          <a:solidFill>
            <a:schemeClr val="accent6">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err="1" smtClean="0"/>
              <a:t>Badan</a:t>
            </a:r>
            <a:r>
              <a:rPr lang="en-US" sz="1400" dirty="0" smtClean="0"/>
              <a:t> </a:t>
            </a:r>
            <a:r>
              <a:rPr lang="en-US" sz="1400" dirty="0" err="1" smtClean="0"/>
              <a:t>Permusyawaratan</a:t>
            </a:r>
            <a:r>
              <a:rPr lang="en-US" sz="1400" dirty="0" smtClean="0"/>
              <a:t>  </a:t>
            </a:r>
            <a:r>
              <a:rPr lang="en-US" sz="1400" dirty="0" err="1" smtClean="0"/>
              <a:t>Desa</a:t>
            </a:r>
            <a:r>
              <a:rPr lang="en-US" sz="1400" dirty="0" smtClean="0"/>
              <a:t> (BPD) (</a:t>
            </a:r>
            <a:r>
              <a:rPr lang="en-US" sz="1400" dirty="0" err="1" smtClean="0"/>
              <a:t>psl</a:t>
            </a:r>
            <a:r>
              <a:rPr lang="en-US" sz="1400" dirty="0" smtClean="0"/>
              <a:t>. 55 -65)</a:t>
            </a:r>
            <a:endParaRPr lang="en-US" sz="1400" dirty="0"/>
          </a:p>
        </p:txBody>
      </p:sp>
      <p:sp>
        <p:nvSpPr>
          <p:cNvPr id="7" name="Rounded Rectangle 6"/>
          <p:cNvSpPr/>
          <p:nvPr/>
        </p:nvSpPr>
        <p:spPr>
          <a:xfrm>
            <a:off x="3665895" y="4725459"/>
            <a:ext cx="2235568" cy="727640"/>
          </a:xfrm>
          <a:prstGeom prst="roundRect">
            <a:avLst/>
          </a:prstGeom>
          <a:solidFill>
            <a:schemeClr val="accent6">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t>Warga</a:t>
            </a:r>
            <a:r>
              <a:rPr lang="en-US" dirty="0" smtClean="0"/>
              <a:t>/</a:t>
            </a:r>
            <a:r>
              <a:rPr lang="en-US" dirty="0" err="1" smtClean="0"/>
              <a:t>Masyarakat</a:t>
            </a:r>
            <a:endParaRPr lang="en-US" dirty="0"/>
          </a:p>
        </p:txBody>
      </p:sp>
      <p:cxnSp>
        <p:nvCxnSpPr>
          <p:cNvPr id="9" name="Straight Arrow Connector 8"/>
          <p:cNvCxnSpPr>
            <a:stCxn id="34" idx="3"/>
            <a:endCxn id="6" idx="2"/>
          </p:cNvCxnSpPr>
          <p:nvPr/>
        </p:nvCxnSpPr>
        <p:spPr>
          <a:xfrm flipV="1">
            <a:off x="6466825" y="3548009"/>
            <a:ext cx="731279" cy="2806244"/>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7" idx="1"/>
            <a:endCxn id="5" idx="2"/>
          </p:cNvCxnSpPr>
          <p:nvPr/>
        </p:nvCxnSpPr>
        <p:spPr>
          <a:xfrm flipH="1" flipV="1">
            <a:off x="2336465" y="3508319"/>
            <a:ext cx="1329431" cy="1580960"/>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3493933" y="3025172"/>
            <a:ext cx="2546703" cy="13230"/>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flipH="1">
            <a:off x="3520389" y="3302997"/>
            <a:ext cx="2447216" cy="0"/>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5" idx="0"/>
            <a:endCxn id="4" idx="1"/>
          </p:cNvCxnSpPr>
          <p:nvPr/>
        </p:nvCxnSpPr>
        <p:spPr>
          <a:xfrm flipV="1">
            <a:off x="2336464" y="1353861"/>
            <a:ext cx="1316204" cy="1426818"/>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a:stCxn id="6" idx="0"/>
            <a:endCxn id="4" idx="3"/>
          </p:cNvCxnSpPr>
          <p:nvPr/>
        </p:nvCxnSpPr>
        <p:spPr>
          <a:xfrm flipH="1" flipV="1">
            <a:off x="5888237" y="1353861"/>
            <a:ext cx="1309867" cy="1466508"/>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2176878" y="3548009"/>
            <a:ext cx="545" cy="2392662"/>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570495" y="3713122"/>
            <a:ext cx="1375992" cy="515962"/>
          </a:xfrm>
          <a:prstGeom prst="rect">
            <a:avLst/>
          </a:prstGeom>
          <a:solidFill>
            <a:schemeClr val="accent6">
              <a:lumMod val="60000"/>
              <a:lumOff val="40000"/>
            </a:schemeClr>
          </a:solidFill>
          <a:ln>
            <a:solidFill>
              <a:schemeClr val="accent6">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err="1" smtClean="0">
                <a:solidFill>
                  <a:srgbClr val="000000"/>
                </a:solidFill>
              </a:rPr>
              <a:t>Perangkat</a:t>
            </a:r>
            <a:r>
              <a:rPr lang="en-US" sz="1400" dirty="0" smtClean="0">
                <a:solidFill>
                  <a:srgbClr val="000000"/>
                </a:solidFill>
              </a:rPr>
              <a:t> </a:t>
            </a:r>
            <a:r>
              <a:rPr lang="en-US" sz="1400" dirty="0" err="1" smtClean="0">
                <a:solidFill>
                  <a:srgbClr val="000000"/>
                </a:solidFill>
              </a:rPr>
              <a:t>Desa</a:t>
            </a:r>
            <a:r>
              <a:rPr lang="en-US" sz="1400" dirty="0" smtClean="0">
                <a:solidFill>
                  <a:srgbClr val="000000"/>
                </a:solidFill>
              </a:rPr>
              <a:t> (</a:t>
            </a:r>
            <a:r>
              <a:rPr lang="en-US" sz="1400" dirty="0" err="1" smtClean="0">
                <a:solidFill>
                  <a:srgbClr val="000000"/>
                </a:solidFill>
              </a:rPr>
              <a:t>Pelayanan</a:t>
            </a:r>
            <a:r>
              <a:rPr lang="en-US" sz="1400" dirty="0">
                <a:solidFill>
                  <a:srgbClr val="000000"/>
                </a:solidFill>
              </a:rPr>
              <a:t>)</a:t>
            </a:r>
          </a:p>
        </p:txBody>
      </p:sp>
      <p:sp>
        <p:nvSpPr>
          <p:cNvPr id="28" name="Rectangle 27"/>
          <p:cNvSpPr/>
          <p:nvPr/>
        </p:nvSpPr>
        <p:spPr>
          <a:xfrm>
            <a:off x="577387" y="4368262"/>
            <a:ext cx="1369100" cy="515962"/>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err="1" smtClean="0">
                <a:solidFill>
                  <a:srgbClr val="000000"/>
                </a:solidFill>
              </a:rPr>
              <a:t>Panitia</a:t>
            </a:r>
            <a:r>
              <a:rPr lang="en-US" sz="1400" dirty="0" smtClean="0">
                <a:solidFill>
                  <a:srgbClr val="000000"/>
                </a:solidFill>
              </a:rPr>
              <a:t> (ad-</a:t>
            </a:r>
            <a:r>
              <a:rPr lang="en-US" sz="1400" dirty="0" err="1" smtClean="0">
                <a:solidFill>
                  <a:srgbClr val="000000"/>
                </a:solidFill>
              </a:rPr>
              <a:t>hok</a:t>
            </a:r>
            <a:r>
              <a:rPr lang="en-US" sz="1400" dirty="0" smtClean="0">
                <a:solidFill>
                  <a:srgbClr val="000000"/>
                </a:solidFill>
              </a:rPr>
              <a:t>)</a:t>
            </a:r>
            <a:endParaRPr lang="en-US" sz="1400" dirty="0">
              <a:solidFill>
                <a:srgbClr val="000000"/>
              </a:solidFill>
            </a:endParaRPr>
          </a:p>
        </p:txBody>
      </p:sp>
      <p:sp>
        <p:nvSpPr>
          <p:cNvPr id="29" name="Rectangle 28"/>
          <p:cNvSpPr/>
          <p:nvPr/>
        </p:nvSpPr>
        <p:spPr>
          <a:xfrm>
            <a:off x="570495" y="4983440"/>
            <a:ext cx="1375992" cy="469661"/>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err="1" smtClean="0">
                <a:solidFill>
                  <a:srgbClr val="000000"/>
                </a:solidFill>
              </a:rPr>
              <a:t>BUMDes</a:t>
            </a:r>
            <a:endParaRPr lang="en-US" sz="1400" dirty="0">
              <a:solidFill>
                <a:srgbClr val="000000"/>
              </a:solidFill>
            </a:endParaRPr>
          </a:p>
        </p:txBody>
      </p:sp>
      <p:sp>
        <p:nvSpPr>
          <p:cNvPr id="33" name="Rectangle 32"/>
          <p:cNvSpPr/>
          <p:nvPr/>
        </p:nvSpPr>
        <p:spPr>
          <a:xfrm>
            <a:off x="4495761" y="5558962"/>
            <a:ext cx="1964172" cy="486238"/>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err="1" smtClean="0">
                <a:solidFill>
                  <a:srgbClr val="000000"/>
                </a:solidFill>
              </a:rPr>
              <a:t>Klp</a:t>
            </a:r>
            <a:r>
              <a:rPr lang="en-US" sz="1400" dirty="0" smtClean="0">
                <a:solidFill>
                  <a:srgbClr val="000000"/>
                </a:solidFill>
              </a:rPr>
              <a:t>. Special Interest</a:t>
            </a:r>
            <a:endParaRPr lang="en-US" sz="1400" dirty="0">
              <a:solidFill>
                <a:srgbClr val="000000"/>
              </a:solidFill>
            </a:endParaRPr>
          </a:p>
        </p:txBody>
      </p:sp>
      <p:sp>
        <p:nvSpPr>
          <p:cNvPr id="34" name="Rectangle 33"/>
          <p:cNvSpPr/>
          <p:nvPr/>
        </p:nvSpPr>
        <p:spPr>
          <a:xfrm>
            <a:off x="4502652" y="6142606"/>
            <a:ext cx="1964172" cy="423294"/>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err="1" smtClean="0">
                <a:solidFill>
                  <a:srgbClr val="000000"/>
                </a:solidFill>
              </a:rPr>
              <a:t>Perwakilan</a:t>
            </a:r>
            <a:r>
              <a:rPr lang="en-US" sz="1400" dirty="0" smtClean="0">
                <a:solidFill>
                  <a:srgbClr val="000000"/>
                </a:solidFill>
              </a:rPr>
              <a:t> </a:t>
            </a:r>
            <a:r>
              <a:rPr lang="en-US" sz="1400" dirty="0" err="1" smtClean="0">
                <a:solidFill>
                  <a:srgbClr val="000000"/>
                </a:solidFill>
              </a:rPr>
              <a:t>Bagian</a:t>
            </a:r>
            <a:r>
              <a:rPr lang="en-US" sz="1400" dirty="0" smtClean="0">
                <a:solidFill>
                  <a:srgbClr val="000000"/>
                </a:solidFill>
              </a:rPr>
              <a:t> Wilayah </a:t>
            </a:r>
            <a:r>
              <a:rPr lang="en-US" sz="1400" dirty="0" err="1" smtClean="0">
                <a:solidFill>
                  <a:srgbClr val="000000"/>
                </a:solidFill>
              </a:rPr>
              <a:t>Desa</a:t>
            </a:r>
            <a:endParaRPr lang="en-US" sz="1400" dirty="0">
              <a:solidFill>
                <a:srgbClr val="000000"/>
              </a:solidFill>
            </a:endParaRPr>
          </a:p>
        </p:txBody>
      </p:sp>
      <p:cxnSp>
        <p:nvCxnSpPr>
          <p:cNvPr id="37" name="Straight Arrow Connector 36"/>
          <p:cNvCxnSpPr/>
          <p:nvPr/>
        </p:nvCxnSpPr>
        <p:spPr>
          <a:xfrm flipH="1">
            <a:off x="2898661" y="1717681"/>
            <a:ext cx="939091" cy="1062998"/>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a:off x="5784237" y="1717681"/>
            <a:ext cx="993954" cy="1102688"/>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a:endCxn id="27" idx="3"/>
          </p:cNvCxnSpPr>
          <p:nvPr/>
        </p:nvCxnSpPr>
        <p:spPr>
          <a:xfrm flipH="1">
            <a:off x="1946488" y="3971103"/>
            <a:ext cx="230391"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974642" y="4606713"/>
            <a:ext cx="230391"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1947032" y="5200371"/>
            <a:ext cx="230391"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flipH="1">
            <a:off x="4270124" y="5818259"/>
            <a:ext cx="230391"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32" name="Rectangle 31"/>
          <p:cNvSpPr/>
          <p:nvPr/>
        </p:nvSpPr>
        <p:spPr>
          <a:xfrm>
            <a:off x="3467100" y="3305003"/>
            <a:ext cx="2120900" cy="1301711"/>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buFont typeface="Arial"/>
              <a:buChar char="•"/>
            </a:pPr>
            <a:r>
              <a:rPr lang="en-GB" sz="1400" b="1" dirty="0" smtClean="0">
                <a:solidFill>
                  <a:schemeClr val="tx1"/>
                </a:solidFill>
              </a:rPr>
              <a:t>RPJM-</a:t>
            </a:r>
            <a:r>
              <a:rPr lang="en-GB" sz="1400" b="1" dirty="0" err="1" smtClean="0">
                <a:solidFill>
                  <a:schemeClr val="tx1"/>
                </a:solidFill>
              </a:rPr>
              <a:t>Desa</a:t>
            </a:r>
            <a:r>
              <a:rPr lang="en-GB" sz="1400" b="1" dirty="0" smtClean="0">
                <a:solidFill>
                  <a:schemeClr val="tx1"/>
                </a:solidFill>
              </a:rPr>
              <a:t> </a:t>
            </a:r>
            <a:r>
              <a:rPr lang="en-GB" sz="1400" b="1" dirty="0" err="1" smtClean="0">
                <a:solidFill>
                  <a:schemeClr val="tx1"/>
                </a:solidFill>
              </a:rPr>
              <a:t>dan</a:t>
            </a:r>
            <a:r>
              <a:rPr lang="en-GB" sz="1400" b="1" dirty="0" smtClean="0">
                <a:solidFill>
                  <a:schemeClr val="tx1"/>
                </a:solidFill>
              </a:rPr>
              <a:t> RKP-</a:t>
            </a:r>
            <a:r>
              <a:rPr lang="en-GB" sz="1400" b="1" dirty="0" err="1" smtClean="0">
                <a:solidFill>
                  <a:schemeClr val="tx1"/>
                </a:solidFill>
              </a:rPr>
              <a:t>Desa</a:t>
            </a:r>
            <a:endParaRPr lang="en-GB" sz="1400" b="1" dirty="0" smtClean="0">
              <a:solidFill>
                <a:schemeClr val="tx1"/>
              </a:solidFill>
            </a:endParaRPr>
          </a:p>
          <a:p>
            <a:pPr marL="285750" indent="-285750">
              <a:buFont typeface="Arial"/>
              <a:buChar char="•"/>
            </a:pPr>
            <a:r>
              <a:rPr lang="en-GB" sz="1400" b="1" dirty="0" smtClean="0">
                <a:solidFill>
                  <a:schemeClr val="tx1"/>
                </a:solidFill>
              </a:rPr>
              <a:t>APB-</a:t>
            </a:r>
            <a:r>
              <a:rPr lang="en-GB" sz="1400" b="1" dirty="0" err="1" smtClean="0">
                <a:solidFill>
                  <a:schemeClr val="tx1"/>
                </a:solidFill>
              </a:rPr>
              <a:t>Desa</a:t>
            </a:r>
            <a:endParaRPr lang="en-GB" sz="1400" b="1" dirty="0" smtClean="0">
              <a:solidFill>
                <a:schemeClr val="tx1"/>
              </a:solidFill>
            </a:endParaRPr>
          </a:p>
          <a:p>
            <a:pPr marL="285750" indent="-285750">
              <a:buFont typeface="Arial"/>
              <a:buChar char="•"/>
            </a:pPr>
            <a:r>
              <a:rPr lang="en-GB" sz="1400" b="1" dirty="0" err="1" smtClean="0">
                <a:solidFill>
                  <a:schemeClr val="tx1"/>
                </a:solidFill>
              </a:rPr>
              <a:t>Peraturan</a:t>
            </a:r>
            <a:r>
              <a:rPr lang="en-GB" sz="1400" b="1" dirty="0" smtClean="0">
                <a:solidFill>
                  <a:schemeClr val="tx1"/>
                </a:solidFill>
              </a:rPr>
              <a:t> </a:t>
            </a:r>
            <a:r>
              <a:rPr lang="en-GB" sz="1400" b="1" dirty="0" err="1" smtClean="0">
                <a:solidFill>
                  <a:schemeClr val="tx1"/>
                </a:solidFill>
              </a:rPr>
              <a:t>Desa</a:t>
            </a:r>
            <a:endParaRPr lang="en-GB" sz="1400" b="1" dirty="0" smtClean="0">
              <a:solidFill>
                <a:schemeClr val="tx1"/>
              </a:solidFill>
            </a:endParaRPr>
          </a:p>
          <a:p>
            <a:pPr marL="285750" indent="-285750">
              <a:buFont typeface="Arial"/>
              <a:buChar char="•"/>
            </a:pPr>
            <a:r>
              <a:rPr lang="en-GB" sz="1400" b="1" dirty="0" err="1" smtClean="0">
                <a:solidFill>
                  <a:schemeClr val="tx1"/>
                </a:solidFill>
              </a:rPr>
              <a:t>Kinerja</a:t>
            </a:r>
            <a:r>
              <a:rPr lang="en-GB" sz="1400" b="1" dirty="0" smtClean="0">
                <a:solidFill>
                  <a:schemeClr val="tx1"/>
                </a:solidFill>
              </a:rPr>
              <a:t> </a:t>
            </a:r>
            <a:r>
              <a:rPr lang="en-GB" sz="1400" b="1" dirty="0" err="1" smtClean="0">
                <a:solidFill>
                  <a:schemeClr val="tx1"/>
                </a:solidFill>
              </a:rPr>
              <a:t>Pemerintah</a:t>
            </a:r>
            <a:endParaRPr lang="en-GB" sz="1400" b="1" dirty="0" smtClean="0">
              <a:solidFill>
                <a:schemeClr val="tx1"/>
              </a:solidFill>
            </a:endParaRPr>
          </a:p>
          <a:p>
            <a:pPr marL="285750" indent="-285750">
              <a:buFont typeface="Arial"/>
              <a:buChar char="•"/>
            </a:pPr>
            <a:r>
              <a:rPr lang="en-GB" sz="1400" b="1" dirty="0" err="1" smtClean="0">
                <a:solidFill>
                  <a:schemeClr val="tx1"/>
                </a:solidFill>
              </a:rPr>
              <a:t>Kerja</a:t>
            </a:r>
            <a:r>
              <a:rPr lang="en-GB" sz="1400" b="1" dirty="0" smtClean="0">
                <a:solidFill>
                  <a:schemeClr val="tx1"/>
                </a:solidFill>
              </a:rPr>
              <a:t> </a:t>
            </a:r>
            <a:r>
              <a:rPr lang="en-GB" sz="1400" b="1" dirty="0" err="1" smtClean="0">
                <a:solidFill>
                  <a:schemeClr val="tx1"/>
                </a:solidFill>
              </a:rPr>
              <a:t>Sama</a:t>
            </a:r>
            <a:endParaRPr lang="en-GB" sz="1200" b="1" dirty="0">
              <a:solidFill>
                <a:schemeClr val="tx1"/>
              </a:solidFill>
            </a:endParaRPr>
          </a:p>
        </p:txBody>
      </p:sp>
      <p:sp>
        <p:nvSpPr>
          <p:cNvPr id="35" name="Rectangle 34"/>
          <p:cNvSpPr/>
          <p:nvPr/>
        </p:nvSpPr>
        <p:spPr>
          <a:xfrm>
            <a:off x="4821275" y="1832787"/>
            <a:ext cx="1640046" cy="924082"/>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buFont typeface="Arial"/>
              <a:buChar char="•"/>
            </a:pPr>
            <a:r>
              <a:rPr lang="en-GB" sz="1400" b="1" dirty="0" smtClean="0">
                <a:solidFill>
                  <a:schemeClr val="tx1"/>
                </a:solidFill>
              </a:rPr>
              <a:t>RPJM-</a:t>
            </a:r>
            <a:r>
              <a:rPr lang="en-GB" sz="1400" b="1" dirty="0" err="1" smtClean="0">
                <a:solidFill>
                  <a:schemeClr val="tx1"/>
                </a:solidFill>
              </a:rPr>
              <a:t>Desa</a:t>
            </a:r>
            <a:endParaRPr lang="en-GB" sz="1400" b="1" dirty="0" smtClean="0">
              <a:solidFill>
                <a:schemeClr val="tx1"/>
              </a:solidFill>
            </a:endParaRPr>
          </a:p>
          <a:p>
            <a:pPr marL="285750" indent="-285750">
              <a:buFont typeface="Arial"/>
              <a:buChar char="•"/>
            </a:pPr>
            <a:r>
              <a:rPr lang="en-GB" sz="1400" b="1" dirty="0" smtClean="0">
                <a:solidFill>
                  <a:schemeClr val="tx1"/>
                </a:solidFill>
              </a:rPr>
              <a:t>Asset </a:t>
            </a:r>
            <a:r>
              <a:rPr lang="en-GB" sz="1400" b="1" dirty="0" err="1" smtClean="0">
                <a:solidFill>
                  <a:schemeClr val="tx1"/>
                </a:solidFill>
              </a:rPr>
              <a:t>Desa</a:t>
            </a:r>
            <a:endParaRPr lang="en-GB" sz="1400" b="1" dirty="0" smtClean="0">
              <a:solidFill>
                <a:schemeClr val="tx1"/>
              </a:solidFill>
            </a:endParaRPr>
          </a:p>
          <a:p>
            <a:pPr marL="285750" indent="-285750">
              <a:buFont typeface="Arial"/>
              <a:buChar char="•"/>
            </a:pPr>
            <a:r>
              <a:rPr lang="en-GB" sz="1400" b="1" dirty="0" smtClean="0">
                <a:solidFill>
                  <a:schemeClr val="tx1"/>
                </a:solidFill>
              </a:rPr>
              <a:t>Hal-</a:t>
            </a:r>
            <a:r>
              <a:rPr lang="en-GB" sz="1400" b="1" dirty="0" err="1" smtClean="0">
                <a:solidFill>
                  <a:schemeClr val="tx1"/>
                </a:solidFill>
              </a:rPr>
              <a:t>hal</a:t>
            </a:r>
            <a:r>
              <a:rPr lang="en-GB" sz="1400" b="1" dirty="0" smtClean="0">
                <a:solidFill>
                  <a:schemeClr val="tx1"/>
                </a:solidFill>
              </a:rPr>
              <a:t> </a:t>
            </a:r>
            <a:r>
              <a:rPr lang="en-GB" sz="1400" b="1" dirty="0" err="1" smtClean="0">
                <a:solidFill>
                  <a:schemeClr val="tx1"/>
                </a:solidFill>
              </a:rPr>
              <a:t>Strategis</a:t>
            </a:r>
            <a:endParaRPr lang="en-GB" sz="1400" b="1" dirty="0" smtClean="0">
              <a:solidFill>
                <a:schemeClr val="tx1"/>
              </a:solidFill>
            </a:endParaRPr>
          </a:p>
        </p:txBody>
      </p:sp>
      <p:cxnSp>
        <p:nvCxnSpPr>
          <p:cNvPr id="40" name="Straight Connector 39"/>
          <p:cNvCxnSpPr/>
          <p:nvPr/>
        </p:nvCxnSpPr>
        <p:spPr>
          <a:xfrm flipH="1">
            <a:off x="4281416" y="6335157"/>
            <a:ext cx="230391"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164627" y="786346"/>
            <a:ext cx="2409437" cy="2092881"/>
          </a:xfrm>
          <a:prstGeom prst="rect">
            <a:avLst/>
          </a:prstGeom>
          <a:noFill/>
        </p:spPr>
        <p:txBody>
          <a:bodyPr wrap="square" rtlCol="0">
            <a:spAutoFit/>
          </a:bodyPr>
          <a:lstStyle/>
          <a:p>
            <a:pPr>
              <a:spcBef>
                <a:spcPts val="600"/>
              </a:spcBef>
            </a:pPr>
            <a:r>
              <a:rPr lang="id-ID" sz="1400" b="1" dirty="0" smtClean="0"/>
              <a:t>Prinsip Tata Kelola Desa</a:t>
            </a:r>
          </a:p>
          <a:p>
            <a:pPr marL="285750" indent="-285750">
              <a:spcBef>
                <a:spcPts val="600"/>
              </a:spcBef>
              <a:buFont typeface="Arial"/>
              <a:buChar char="•"/>
            </a:pPr>
            <a:r>
              <a:rPr lang="id-ID" sz="1200" i="1" dirty="0" smtClean="0"/>
              <a:t>Check and balances </a:t>
            </a:r>
            <a:r>
              <a:rPr lang="id-ID" sz="1200" dirty="0" smtClean="0"/>
              <a:t>antara Kepala Desa dengan Badan Permusyawaratan desa.</a:t>
            </a:r>
          </a:p>
          <a:p>
            <a:pPr marL="285750" indent="-285750">
              <a:spcBef>
                <a:spcPts val="600"/>
              </a:spcBef>
              <a:buFont typeface="Arial"/>
              <a:buChar char="•"/>
            </a:pPr>
            <a:r>
              <a:rPr lang="id-ID" sz="1200" dirty="0" smtClean="0"/>
              <a:t>Demokrasi perwakilan + permusyawaran.</a:t>
            </a:r>
          </a:p>
          <a:p>
            <a:pPr marL="285750" indent="-285750">
              <a:spcBef>
                <a:spcPts val="600"/>
              </a:spcBef>
              <a:buFont typeface="Arial"/>
              <a:buChar char="•"/>
            </a:pPr>
            <a:r>
              <a:rPr lang="id-ID" sz="1200" dirty="0" smtClean="0"/>
              <a:t>Proses demokrasi partisipatoris melalui Musdes</a:t>
            </a:r>
          </a:p>
          <a:p>
            <a:pPr marL="285750" indent="-285750">
              <a:spcBef>
                <a:spcPts val="600"/>
              </a:spcBef>
              <a:buFont typeface="Arial"/>
              <a:buChar char="•"/>
            </a:pPr>
            <a:endParaRPr lang="id-ID" sz="1200" dirty="0"/>
          </a:p>
        </p:txBody>
      </p:sp>
      <p:sp>
        <p:nvSpPr>
          <p:cNvPr id="43" name="TextBox 42"/>
          <p:cNvSpPr txBox="1"/>
          <p:nvPr/>
        </p:nvSpPr>
        <p:spPr>
          <a:xfrm>
            <a:off x="2583405" y="4377951"/>
            <a:ext cx="1069264" cy="523220"/>
          </a:xfrm>
          <a:prstGeom prst="rect">
            <a:avLst/>
          </a:prstGeom>
          <a:noFill/>
        </p:spPr>
        <p:txBody>
          <a:bodyPr wrap="square" rtlCol="0">
            <a:spAutoFit/>
          </a:bodyPr>
          <a:lstStyle/>
          <a:p>
            <a:pPr>
              <a:spcBef>
                <a:spcPts val="600"/>
              </a:spcBef>
            </a:pPr>
            <a:r>
              <a:rPr lang="id-ID" sz="1400" b="1" dirty="0" smtClean="0"/>
              <a:t>Dipilih langsung</a:t>
            </a:r>
          </a:p>
        </p:txBody>
      </p:sp>
      <p:sp>
        <p:nvSpPr>
          <p:cNvPr id="44" name="TextBox 43"/>
          <p:cNvSpPr txBox="1"/>
          <p:nvPr/>
        </p:nvSpPr>
        <p:spPr>
          <a:xfrm>
            <a:off x="6973027" y="4827669"/>
            <a:ext cx="1273974" cy="523220"/>
          </a:xfrm>
          <a:prstGeom prst="rect">
            <a:avLst/>
          </a:prstGeom>
          <a:noFill/>
        </p:spPr>
        <p:txBody>
          <a:bodyPr wrap="square" rtlCol="0">
            <a:spAutoFit/>
          </a:bodyPr>
          <a:lstStyle/>
          <a:p>
            <a:pPr>
              <a:spcBef>
                <a:spcPts val="600"/>
              </a:spcBef>
            </a:pPr>
            <a:r>
              <a:rPr lang="id-ID" sz="1400" b="1" dirty="0" smtClean="0"/>
              <a:t>Dipilih secara Demokratis </a:t>
            </a:r>
          </a:p>
        </p:txBody>
      </p:sp>
      <p:sp>
        <p:nvSpPr>
          <p:cNvPr id="45" name="Rectangle 44"/>
          <p:cNvSpPr/>
          <p:nvPr/>
        </p:nvSpPr>
        <p:spPr>
          <a:xfrm>
            <a:off x="575132" y="5618375"/>
            <a:ext cx="1375992" cy="668061"/>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err="1" smtClean="0">
                <a:solidFill>
                  <a:srgbClr val="000000"/>
                </a:solidFill>
              </a:rPr>
              <a:t>Lembaga</a:t>
            </a:r>
            <a:r>
              <a:rPr lang="en-US" sz="1400" dirty="0" smtClean="0">
                <a:solidFill>
                  <a:srgbClr val="000000"/>
                </a:solidFill>
              </a:rPr>
              <a:t> </a:t>
            </a:r>
            <a:r>
              <a:rPr lang="en-US" sz="1400" dirty="0" err="1" smtClean="0">
                <a:solidFill>
                  <a:srgbClr val="000000"/>
                </a:solidFill>
              </a:rPr>
              <a:t>Kemasyarakatan</a:t>
            </a:r>
            <a:r>
              <a:rPr lang="en-US" sz="1400" dirty="0" smtClean="0">
                <a:solidFill>
                  <a:srgbClr val="000000"/>
                </a:solidFill>
              </a:rPr>
              <a:t>/</a:t>
            </a:r>
            <a:r>
              <a:rPr lang="en-US" sz="1400" dirty="0" err="1" smtClean="0">
                <a:solidFill>
                  <a:srgbClr val="000000"/>
                </a:solidFill>
              </a:rPr>
              <a:t>Adat</a:t>
            </a:r>
            <a:endParaRPr lang="en-US" sz="1400" dirty="0">
              <a:solidFill>
                <a:srgbClr val="000000"/>
              </a:solidFill>
            </a:endParaRPr>
          </a:p>
        </p:txBody>
      </p:sp>
      <p:cxnSp>
        <p:nvCxnSpPr>
          <p:cNvPr id="46" name="Straight Connector 45"/>
          <p:cNvCxnSpPr/>
          <p:nvPr/>
        </p:nvCxnSpPr>
        <p:spPr>
          <a:xfrm flipH="1">
            <a:off x="1981842" y="5940671"/>
            <a:ext cx="230391"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10" name="Slide Number Placeholder 9"/>
          <p:cNvSpPr>
            <a:spLocks noGrp="1"/>
          </p:cNvSpPr>
          <p:nvPr>
            <p:ph type="sldNum" sz="quarter" idx="12"/>
          </p:nvPr>
        </p:nvSpPr>
        <p:spPr/>
        <p:txBody>
          <a:bodyPr/>
          <a:lstStyle/>
          <a:p>
            <a:fld id="{752FB977-8826-1A49-9D54-BA290125B332}" type="slidenum">
              <a:rPr lang="en-US" smtClean="0"/>
              <a:pPr/>
              <a:t>12</a:t>
            </a:fld>
            <a:endParaRPr lang="en-US"/>
          </a:p>
        </p:txBody>
      </p:sp>
    </p:spTree>
    <p:extLst>
      <p:ext uri="{BB962C8B-B14F-4D97-AF65-F5344CB8AC3E}">
        <p14:creationId xmlns="" xmlns:p14="http://schemas.microsoft.com/office/powerpoint/2010/main" val="16190529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40"/>
            <a:ext cx="8229600" cy="912945"/>
          </a:xfrm>
        </p:spPr>
        <p:txBody>
          <a:bodyPr>
            <a:normAutofit fontScale="90000"/>
          </a:bodyPr>
          <a:lstStyle/>
          <a:p>
            <a:r>
              <a:rPr lang="en-US" b="1" dirty="0" smtClean="0"/>
              <a:t>Pembangunan </a:t>
            </a:r>
            <a:r>
              <a:rPr lang="en-US" b="1" dirty="0" err="1" smtClean="0"/>
              <a:t>Desa</a:t>
            </a:r>
            <a:r>
              <a:rPr lang="en-US" b="1" dirty="0" smtClean="0"/>
              <a:t> </a:t>
            </a:r>
            <a:r>
              <a:rPr lang="en-US" b="1" dirty="0" err="1" smtClean="0"/>
              <a:t>dalam</a:t>
            </a:r>
            <a:r>
              <a:rPr lang="en-US" b="1" dirty="0" smtClean="0"/>
              <a:t> RUU </a:t>
            </a:r>
            <a:r>
              <a:rPr lang="en-US" b="1" dirty="0" err="1" smtClean="0"/>
              <a:t>Desa</a:t>
            </a:r>
            <a:endParaRPr lang="en-US" b="1"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659850991"/>
              </p:ext>
            </p:extLst>
          </p:nvPr>
        </p:nvGraphicFramePr>
        <p:xfrm>
          <a:off x="457200" y="1600202"/>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752FB977-8826-1A49-9D54-BA290125B332}" type="slidenum">
              <a:rPr lang="en-US" smtClean="0"/>
              <a:pPr/>
              <a:t>13</a:t>
            </a:fld>
            <a:endParaRPr lang="en-US"/>
          </a:p>
        </p:txBody>
      </p:sp>
    </p:spTree>
    <p:extLst>
      <p:ext uri="{BB962C8B-B14F-4D97-AF65-F5344CB8AC3E}">
        <p14:creationId xmlns="" xmlns:p14="http://schemas.microsoft.com/office/powerpoint/2010/main" val="21239888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a:xfrm>
            <a:off x="3733800" y="2418600"/>
            <a:ext cx="4718738" cy="4259905"/>
          </a:xfrm>
          <a:prstGeom prst="ellipse">
            <a:avLst/>
          </a:prstGeom>
          <a:solidFill>
            <a:srgbClr val="92D050"/>
          </a:solidFill>
          <a:ln w="28575"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1" name="Oval 50"/>
          <p:cNvSpPr/>
          <p:nvPr/>
        </p:nvSpPr>
        <p:spPr>
          <a:xfrm>
            <a:off x="5211284" y="5421204"/>
            <a:ext cx="1828800" cy="106680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p:nvSpPr>
        <p:spPr>
          <a:xfrm>
            <a:off x="4131284" y="4392504"/>
            <a:ext cx="1432787" cy="990600"/>
          </a:xfrm>
          <a:prstGeom prst="ellipse">
            <a:avLst/>
          </a:prstGeom>
          <a:solidFill>
            <a:schemeClr val="accent6">
              <a:lumMod val="40000"/>
              <a:lumOff val="60000"/>
            </a:schemeClr>
          </a:solidFill>
          <a:ln w="28575"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p:cNvSpPr/>
          <p:nvPr/>
        </p:nvSpPr>
        <p:spPr>
          <a:xfrm>
            <a:off x="6595585" y="4018799"/>
            <a:ext cx="1618313" cy="10668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TextBox 53"/>
          <p:cNvSpPr txBox="1"/>
          <p:nvPr/>
        </p:nvSpPr>
        <p:spPr>
          <a:xfrm>
            <a:off x="6714488" y="4253212"/>
            <a:ext cx="1447800" cy="738664"/>
          </a:xfrm>
          <a:prstGeom prst="rect">
            <a:avLst/>
          </a:prstGeom>
          <a:noFill/>
        </p:spPr>
        <p:txBody>
          <a:bodyPr wrap="square" rtlCol="0">
            <a:spAutoFit/>
          </a:bodyPr>
          <a:lstStyle/>
          <a:p>
            <a:pPr algn="ctr"/>
            <a:r>
              <a:rPr lang="en-GB" sz="1400" dirty="0" err="1" smtClean="0"/>
              <a:t>Kegiatan</a:t>
            </a:r>
            <a:r>
              <a:rPr lang="en-GB" sz="1400" dirty="0" smtClean="0"/>
              <a:t> </a:t>
            </a:r>
            <a:r>
              <a:rPr lang="en-GB" sz="1400" dirty="0" err="1" smtClean="0"/>
              <a:t>Pemberdayaan</a:t>
            </a:r>
            <a:r>
              <a:rPr lang="en-GB" sz="1400" dirty="0" smtClean="0"/>
              <a:t> </a:t>
            </a:r>
            <a:r>
              <a:rPr lang="en-GB" sz="1400" dirty="0" err="1" smtClean="0"/>
              <a:t>Masyarakat</a:t>
            </a:r>
            <a:endParaRPr lang="en-GB" sz="1400" dirty="0"/>
          </a:p>
        </p:txBody>
      </p:sp>
      <p:sp>
        <p:nvSpPr>
          <p:cNvPr id="55" name="TextBox 54"/>
          <p:cNvSpPr txBox="1"/>
          <p:nvPr/>
        </p:nvSpPr>
        <p:spPr>
          <a:xfrm>
            <a:off x="4222895" y="4577704"/>
            <a:ext cx="1120297" cy="738664"/>
          </a:xfrm>
          <a:prstGeom prst="rect">
            <a:avLst/>
          </a:prstGeom>
          <a:noFill/>
        </p:spPr>
        <p:txBody>
          <a:bodyPr wrap="square" rtlCol="0">
            <a:spAutoFit/>
          </a:bodyPr>
          <a:lstStyle/>
          <a:p>
            <a:pPr algn="ctr"/>
            <a:r>
              <a:rPr lang="en-GB" sz="1400" dirty="0" err="1" smtClean="0"/>
              <a:t>Kegiatan</a:t>
            </a:r>
            <a:r>
              <a:rPr lang="en-GB" sz="1400" dirty="0" smtClean="0"/>
              <a:t> </a:t>
            </a:r>
            <a:r>
              <a:rPr lang="en-GB" sz="1400" dirty="0" err="1" smtClean="0"/>
              <a:t>Pelayanan</a:t>
            </a:r>
            <a:r>
              <a:rPr lang="en-GB" sz="1400" dirty="0" smtClean="0"/>
              <a:t> </a:t>
            </a:r>
            <a:r>
              <a:rPr lang="en-GB" sz="1400" dirty="0" err="1" smtClean="0"/>
              <a:t>Publik</a:t>
            </a:r>
            <a:endParaRPr lang="en-GB" sz="1400" dirty="0"/>
          </a:p>
        </p:txBody>
      </p:sp>
      <p:sp>
        <p:nvSpPr>
          <p:cNvPr id="56" name="TextBox 55"/>
          <p:cNvSpPr txBox="1"/>
          <p:nvPr/>
        </p:nvSpPr>
        <p:spPr>
          <a:xfrm>
            <a:off x="5370859" y="5646486"/>
            <a:ext cx="1447800" cy="523220"/>
          </a:xfrm>
          <a:prstGeom prst="rect">
            <a:avLst/>
          </a:prstGeom>
          <a:noFill/>
        </p:spPr>
        <p:txBody>
          <a:bodyPr wrap="square" rtlCol="0">
            <a:spAutoFit/>
          </a:bodyPr>
          <a:lstStyle/>
          <a:p>
            <a:pPr algn="ctr"/>
            <a:r>
              <a:rPr lang="en-GB" sz="1400" dirty="0" err="1" smtClean="0"/>
              <a:t>Kegiatan</a:t>
            </a:r>
            <a:r>
              <a:rPr lang="en-GB" sz="1400" dirty="0" smtClean="0"/>
              <a:t> Pembangunan</a:t>
            </a:r>
            <a:endParaRPr lang="en-GB" sz="1400" dirty="0"/>
          </a:p>
        </p:txBody>
      </p:sp>
      <p:cxnSp>
        <p:nvCxnSpPr>
          <p:cNvPr id="58" name="Straight Arrow Connector 57"/>
          <p:cNvCxnSpPr/>
          <p:nvPr/>
        </p:nvCxnSpPr>
        <p:spPr>
          <a:xfrm>
            <a:off x="6629401" y="3213100"/>
            <a:ext cx="761504" cy="811794"/>
          </a:xfrm>
          <a:prstGeom prst="straightConnector1">
            <a:avLst/>
          </a:prstGeom>
          <a:ln w="28575"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a:stCxn id="26" idx="3"/>
          </p:cNvCxnSpPr>
          <p:nvPr/>
        </p:nvCxnSpPr>
        <p:spPr>
          <a:xfrm flipH="1">
            <a:off x="4742775" y="3633970"/>
            <a:ext cx="598743" cy="758534"/>
          </a:xfrm>
          <a:prstGeom prst="straightConnector1">
            <a:avLst/>
          </a:prstGeom>
          <a:ln w="28575"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a:off x="6049484" y="3022600"/>
            <a:ext cx="0" cy="2436704"/>
          </a:xfrm>
          <a:prstGeom prst="straightConnector1">
            <a:avLst/>
          </a:prstGeom>
          <a:ln w="28575"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10780" y="114300"/>
            <a:ext cx="8328420" cy="584776"/>
          </a:xfrm>
          <a:prstGeom prst="rect">
            <a:avLst/>
          </a:prstGeom>
          <a:noFill/>
        </p:spPr>
        <p:txBody>
          <a:bodyPr wrap="square" rtlCol="0">
            <a:spAutoFit/>
          </a:bodyPr>
          <a:lstStyle/>
          <a:p>
            <a:pPr algn="ctr"/>
            <a:r>
              <a:rPr lang="id-ID" sz="3200" b="1" dirty="0" smtClean="0"/>
              <a:t>Visi Tata Kelola Desa Membangun</a:t>
            </a:r>
            <a:endParaRPr lang="id-ID" sz="3200" b="1" dirty="0"/>
          </a:p>
        </p:txBody>
      </p:sp>
      <p:sp>
        <p:nvSpPr>
          <p:cNvPr id="26" name="Oval 25"/>
          <p:cNvSpPr/>
          <p:nvPr/>
        </p:nvSpPr>
        <p:spPr>
          <a:xfrm>
            <a:off x="5032575" y="2723399"/>
            <a:ext cx="2109588" cy="106680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smtClean="0">
                <a:solidFill>
                  <a:schemeClr val="tx1"/>
                </a:solidFill>
              </a:rPr>
              <a:t>Tata </a:t>
            </a:r>
            <a:r>
              <a:rPr lang="en-GB" sz="1400" b="1" dirty="0" err="1" smtClean="0">
                <a:solidFill>
                  <a:schemeClr val="tx1"/>
                </a:solidFill>
              </a:rPr>
              <a:t>Kelola</a:t>
            </a:r>
            <a:r>
              <a:rPr lang="en-GB" sz="1400" b="1" dirty="0" smtClean="0">
                <a:solidFill>
                  <a:schemeClr val="tx1"/>
                </a:solidFill>
              </a:rPr>
              <a:t> (Tata </a:t>
            </a:r>
            <a:r>
              <a:rPr lang="en-GB" sz="1400" b="1" dirty="0" err="1" smtClean="0">
                <a:solidFill>
                  <a:schemeClr val="tx1"/>
                </a:solidFill>
              </a:rPr>
              <a:t>Pemerintahan</a:t>
            </a:r>
            <a:r>
              <a:rPr lang="en-GB" sz="1400" b="1" dirty="0" smtClean="0">
                <a:solidFill>
                  <a:schemeClr val="tx1"/>
                </a:solidFill>
              </a:rPr>
              <a:t>) </a:t>
            </a:r>
            <a:r>
              <a:rPr lang="en-GB" sz="1400" b="1" dirty="0" err="1" smtClean="0">
                <a:solidFill>
                  <a:schemeClr val="tx1"/>
                </a:solidFill>
              </a:rPr>
              <a:t>Desa</a:t>
            </a:r>
            <a:endParaRPr lang="en-GB" sz="1400" b="1" dirty="0">
              <a:solidFill>
                <a:schemeClr val="tx1"/>
              </a:solidFill>
            </a:endParaRPr>
          </a:p>
        </p:txBody>
      </p:sp>
      <p:sp>
        <p:nvSpPr>
          <p:cNvPr id="14" name="Oval 13"/>
          <p:cNvSpPr/>
          <p:nvPr/>
        </p:nvSpPr>
        <p:spPr>
          <a:xfrm>
            <a:off x="3733800" y="886928"/>
            <a:ext cx="4718738" cy="955011"/>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000000"/>
                </a:solidFill>
              </a:rPr>
              <a:t>Tata </a:t>
            </a:r>
            <a:r>
              <a:rPr lang="en-GB" b="1" dirty="0" err="1" smtClean="0">
                <a:solidFill>
                  <a:srgbClr val="000000"/>
                </a:solidFill>
              </a:rPr>
              <a:t>Kelola</a:t>
            </a:r>
            <a:r>
              <a:rPr lang="en-GB" b="1" dirty="0" smtClean="0">
                <a:solidFill>
                  <a:srgbClr val="000000"/>
                </a:solidFill>
              </a:rPr>
              <a:t> Supra </a:t>
            </a:r>
            <a:r>
              <a:rPr lang="en-GB" b="1" dirty="0" err="1" smtClean="0">
                <a:solidFill>
                  <a:srgbClr val="000000"/>
                </a:solidFill>
              </a:rPr>
              <a:t>Desa</a:t>
            </a:r>
            <a:endParaRPr lang="en-GB" b="1" dirty="0">
              <a:solidFill>
                <a:srgbClr val="000000"/>
              </a:solidFill>
            </a:endParaRPr>
          </a:p>
        </p:txBody>
      </p:sp>
      <p:cxnSp>
        <p:nvCxnSpPr>
          <p:cNvPr id="15" name="Straight Arrow Connector 14"/>
          <p:cNvCxnSpPr>
            <a:endCxn id="26" idx="0"/>
          </p:cNvCxnSpPr>
          <p:nvPr/>
        </p:nvCxnSpPr>
        <p:spPr>
          <a:xfrm>
            <a:off x="6081520" y="1841937"/>
            <a:ext cx="5849" cy="881462"/>
          </a:xfrm>
          <a:prstGeom prst="straightConnector1">
            <a:avLst/>
          </a:prstGeom>
          <a:ln w="57150" cmpd="sng">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92804" y="2326801"/>
            <a:ext cx="3363196" cy="3108543"/>
          </a:xfrm>
          <a:prstGeom prst="rect">
            <a:avLst/>
          </a:prstGeom>
          <a:noFill/>
        </p:spPr>
        <p:txBody>
          <a:bodyPr wrap="square" rtlCol="0">
            <a:spAutoFit/>
          </a:bodyPr>
          <a:lstStyle/>
          <a:p>
            <a:pPr>
              <a:spcAft>
                <a:spcPts val="600"/>
              </a:spcAft>
            </a:pPr>
            <a:r>
              <a:rPr lang="id-ID" sz="1600" b="1" dirty="0" smtClean="0"/>
              <a:t>Desa Sebagai </a:t>
            </a:r>
            <a:r>
              <a:rPr lang="id-ID" sz="1600" b="1" u="sng" dirty="0" smtClean="0"/>
              <a:t>SUBYEK</a:t>
            </a:r>
            <a:r>
              <a:rPr lang="id-ID" sz="1600" b="1" dirty="0" smtClean="0"/>
              <a:t> Pembangunan:</a:t>
            </a:r>
          </a:p>
          <a:p>
            <a:pPr marL="285750" indent="-285750">
              <a:spcAft>
                <a:spcPts val="600"/>
              </a:spcAft>
              <a:buFont typeface="Arial"/>
              <a:buChar char="•"/>
            </a:pPr>
            <a:r>
              <a:rPr lang="id-ID" sz="1600" dirty="0" smtClean="0"/>
              <a:t>Konsolidasi program/kegiatan di desa.</a:t>
            </a:r>
          </a:p>
          <a:p>
            <a:pPr marL="285750" indent="-285750">
              <a:spcAft>
                <a:spcPts val="600"/>
              </a:spcAft>
              <a:buFont typeface="Arial"/>
              <a:buChar char="•"/>
            </a:pPr>
            <a:r>
              <a:rPr lang="id-ID" sz="1600" dirty="0" smtClean="0"/>
              <a:t>Konsolidasi dan penguatan kelembagaan desa.</a:t>
            </a:r>
          </a:p>
          <a:p>
            <a:pPr marL="285750" indent="-285750">
              <a:spcAft>
                <a:spcPts val="600"/>
              </a:spcAft>
              <a:buFont typeface="Arial"/>
              <a:buChar char="•"/>
            </a:pPr>
            <a:r>
              <a:rPr lang="id-ID" sz="1600" dirty="0" smtClean="0"/>
              <a:t>Kesatuan perencanaan dan keuangan desa (</a:t>
            </a:r>
            <a:r>
              <a:rPr lang="id-ID" sz="1600" i="1" dirty="0" smtClean="0"/>
              <a:t>one village, one plan,one budget</a:t>
            </a:r>
            <a:r>
              <a:rPr lang="id-ID" sz="1600" dirty="0" smtClean="0"/>
              <a:t>).</a:t>
            </a:r>
          </a:p>
          <a:p>
            <a:pPr marL="285750" indent="-285750">
              <a:spcAft>
                <a:spcPts val="600"/>
              </a:spcAft>
              <a:buFont typeface="Arial"/>
              <a:buChar char="•"/>
            </a:pPr>
            <a:r>
              <a:rPr lang="id-ID" sz="1600" dirty="0" smtClean="0"/>
              <a:t>Penguatan mekanisme representasi dan akuntabilitas di tingkat lokal.</a:t>
            </a:r>
          </a:p>
        </p:txBody>
      </p:sp>
      <p:sp>
        <p:nvSpPr>
          <p:cNvPr id="2" name="TextBox 1"/>
          <p:cNvSpPr txBox="1"/>
          <p:nvPr/>
        </p:nvSpPr>
        <p:spPr>
          <a:xfrm>
            <a:off x="3031985" y="1816539"/>
            <a:ext cx="3013215" cy="646331"/>
          </a:xfrm>
          <a:prstGeom prst="rect">
            <a:avLst/>
          </a:prstGeom>
          <a:noFill/>
        </p:spPr>
        <p:txBody>
          <a:bodyPr wrap="square" rtlCol="0">
            <a:spAutoFit/>
          </a:bodyPr>
          <a:lstStyle/>
          <a:p>
            <a:pPr algn="r"/>
            <a:r>
              <a:rPr lang="en-US" dirty="0" err="1" smtClean="0"/>
              <a:t>Pelayanan</a:t>
            </a:r>
            <a:r>
              <a:rPr lang="en-US" dirty="0" smtClean="0"/>
              <a:t>, </a:t>
            </a:r>
            <a:r>
              <a:rPr lang="en-US" dirty="0" err="1" smtClean="0"/>
              <a:t>pembangunan</a:t>
            </a:r>
            <a:r>
              <a:rPr lang="en-US" dirty="0" smtClean="0"/>
              <a:t> </a:t>
            </a:r>
            <a:r>
              <a:rPr lang="en-US" dirty="0" err="1" smtClean="0"/>
              <a:t>dan</a:t>
            </a:r>
            <a:r>
              <a:rPr lang="en-US" dirty="0" smtClean="0"/>
              <a:t> </a:t>
            </a:r>
            <a:r>
              <a:rPr lang="en-US" dirty="0" err="1" smtClean="0"/>
              <a:t>pemberdayaan</a:t>
            </a:r>
            <a:endParaRPr lang="en-US" dirty="0"/>
          </a:p>
        </p:txBody>
      </p:sp>
      <p:sp>
        <p:nvSpPr>
          <p:cNvPr id="3" name="Slide Number Placeholder 2"/>
          <p:cNvSpPr>
            <a:spLocks noGrp="1"/>
          </p:cNvSpPr>
          <p:nvPr>
            <p:ph type="sldNum" sz="quarter" idx="12"/>
          </p:nvPr>
        </p:nvSpPr>
        <p:spPr/>
        <p:txBody>
          <a:bodyPr/>
          <a:lstStyle/>
          <a:p>
            <a:fld id="{752FB977-8826-1A49-9D54-BA290125B332}" type="slidenum">
              <a:rPr lang="en-US" smtClean="0"/>
              <a:pPr/>
              <a:t>14</a:t>
            </a:fld>
            <a:endParaRPr lang="en-US"/>
          </a:p>
        </p:txBody>
      </p:sp>
    </p:spTree>
    <p:extLst>
      <p:ext uri="{BB962C8B-B14F-4D97-AF65-F5344CB8AC3E}">
        <p14:creationId xmlns="" xmlns:p14="http://schemas.microsoft.com/office/powerpoint/2010/main" val="1848149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2880"/>
            <a:ext cx="8229600" cy="1143000"/>
          </a:xfrm>
        </p:spPr>
        <p:txBody>
          <a:bodyPr>
            <a:noAutofit/>
          </a:bodyPr>
          <a:lstStyle/>
          <a:p>
            <a:r>
              <a:rPr lang="en-US" sz="3200" b="1" dirty="0" err="1" smtClean="0"/>
              <a:t>Implikasi</a:t>
            </a:r>
            <a:r>
              <a:rPr lang="en-US" sz="3200" b="1" dirty="0" smtClean="0"/>
              <a:t> </a:t>
            </a:r>
            <a:r>
              <a:rPr lang="en-US" sz="3200" b="1" dirty="0" err="1" smtClean="0"/>
              <a:t>dari</a:t>
            </a:r>
            <a:r>
              <a:rPr lang="en-US" sz="3200" b="1" dirty="0" smtClean="0"/>
              <a:t> </a:t>
            </a:r>
            <a:r>
              <a:rPr lang="en-US" sz="3200" b="1" dirty="0" err="1" smtClean="0"/>
              <a:t>Visi</a:t>
            </a:r>
            <a:r>
              <a:rPr lang="en-US" sz="3200" b="1" dirty="0" smtClean="0"/>
              <a:t> Tata </a:t>
            </a:r>
            <a:r>
              <a:rPr lang="en-US" sz="3200" b="1" dirty="0" err="1" smtClean="0"/>
              <a:t>Kelola</a:t>
            </a:r>
            <a:r>
              <a:rPr lang="en-US" sz="3200" b="1" dirty="0" smtClean="0"/>
              <a:t> </a:t>
            </a:r>
            <a:r>
              <a:rPr lang="en-US" sz="3200" b="1" dirty="0" err="1" smtClean="0"/>
              <a:t>Skala</a:t>
            </a:r>
            <a:r>
              <a:rPr lang="en-US" sz="3200" b="1" dirty="0" smtClean="0"/>
              <a:t> </a:t>
            </a:r>
            <a:r>
              <a:rPr lang="en-US" sz="3200" b="1" dirty="0" err="1" smtClean="0"/>
              <a:t>Lokal</a:t>
            </a:r>
            <a:r>
              <a:rPr lang="en-US" sz="3200" b="1" dirty="0" smtClean="0"/>
              <a:t> </a:t>
            </a:r>
            <a:r>
              <a:rPr lang="en-US" sz="3200" b="1" dirty="0" err="1" smtClean="0"/>
              <a:t>Desa</a:t>
            </a:r>
            <a:r>
              <a:rPr lang="en-US" sz="3200" b="1" dirty="0" smtClean="0"/>
              <a:t> </a:t>
            </a:r>
            <a:endParaRPr lang="en-US" sz="3200" b="1" dirty="0"/>
          </a:p>
        </p:txBody>
      </p:sp>
      <p:sp>
        <p:nvSpPr>
          <p:cNvPr id="3" name="Content Placeholder 2"/>
          <p:cNvSpPr txBox="1">
            <a:spLocks/>
          </p:cNvSpPr>
          <p:nvPr/>
        </p:nvSpPr>
        <p:spPr>
          <a:xfrm>
            <a:off x="457200" y="1600200"/>
            <a:ext cx="8229600" cy="4772772"/>
          </a:xfrm>
          <a:prstGeom prst="rect">
            <a:avLst/>
          </a:prstGeom>
        </p:spPr>
        <p:txBody>
          <a:bodyPr>
            <a:normAutofit fontScale="5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1368"/>
              </a:spcBef>
              <a:spcAft>
                <a:spcPts val="600"/>
              </a:spcAft>
            </a:pPr>
            <a:r>
              <a:rPr lang="en-US" dirty="0" err="1" smtClean="0"/>
              <a:t>Desa</a:t>
            </a:r>
            <a:r>
              <a:rPr lang="en-US" dirty="0" smtClean="0"/>
              <a:t> </a:t>
            </a:r>
            <a:r>
              <a:rPr lang="en-US" dirty="0" err="1" smtClean="0"/>
              <a:t>harus</a:t>
            </a:r>
            <a:r>
              <a:rPr lang="en-US" dirty="0" smtClean="0"/>
              <a:t> </a:t>
            </a:r>
            <a:r>
              <a:rPr lang="en-US" dirty="0" err="1" smtClean="0"/>
              <a:t>memiliki</a:t>
            </a:r>
            <a:r>
              <a:rPr lang="en-US" dirty="0" smtClean="0"/>
              <a:t> </a:t>
            </a:r>
            <a:r>
              <a:rPr lang="en-US" dirty="0" err="1" smtClean="0"/>
              <a:t>kewenangan</a:t>
            </a:r>
            <a:r>
              <a:rPr lang="en-US" dirty="0" smtClean="0"/>
              <a:t> yang </a:t>
            </a:r>
            <a:r>
              <a:rPr lang="en-US" dirty="0" err="1" smtClean="0"/>
              <a:t>jelas</a:t>
            </a:r>
            <a:r>
              <a:rPr lang="en-US" dirty="0" smtClean="0"/>
              <a:t>.</a:t>
            </a:r>
          </a:p>
          <a:p>
            <a:pPr lvl="1">
              <a:spcBef>
                <a:spcPts val="1368"/>
              </a:spcBef>
              <a:spcAft>
                <a:spcPts val="600"/>
              </a:spcAft>
            </a:pPr>
            <a:r>
              <a:rPr lang="en-US" dirty="0" err="1" smtClean="0"/>
              <a:t>Kewenangan</a:t>
            </a:r>
            <a:r>
              <a:rPr lang="en-US" dirty="0" smtClean="0"/>
              <a:t> </a:t>
            </a:r>
            <a:r>
              <a:rPr lang="en-US" dirty="0" err="1" smtClean="0"/>
              <a:t>asal-usul</a:t>
            </a:r>
            <a:r>
              <a:rPr lang="en-US" dirty="0" smtClean="0"/>
              <a:t> </a:t>
            </a:r>
            <a:r>
              <a:rPr lang="en-US" dirty="0" smtClean="0">
                <a:sym typeface="Wingdings"/>
              </a:rPr>
              <a:t> </a:t>
            </a:r>
            <a:r>
              <a:rPr lang="en-US" dirty="0" err="1" smtClean="0">
                <a:sym typeface="Wingdings"/>
              </a:rPr>
              <a:t>azas</a:t>
            </a:r>
            <a:r>
              <a:rPr lang="en-US" dirty="0" smtClean="0">
                <a:sym typeface="Wingdings"/>
              </a:rPr>
              <a:t> </a:t>
            </a:r>
            <a:r>
              <a:rPr lang="en-US" dirty="0" err="1" smtClean="0">
                <a:sym typeface="Wingdings"/>
              </a:rPr>
              <a:t>pengakuan</a:t>
            </a:r>
            <a:endParaRPr lang="en-US" dirty="0" smtClean="0"/>
          </a:p>
          <a:p>
            <a:pPr lvl="1">
              <a:spcBef>
                <a:spcPts val="1368"/>
              </a:spcBef>
              <a:spcAft>
                <a:spcPts val="600"/>
              </a:spcAft>
            </a:pPr>
            <a:r>
              <a:rPr lang="en-US" dirty="0" err="1" smtClean="0"/>
              <a:t>Kewenangan</a:t>
            </a:r>
            <a:r>
              <a:rPr lang="en-US" dirty="0" smtClean="0"/>
              <a:t> </a:t>
            </a:r>
            <a:r>
              <a:rPr lang="en-US" dirty="0" err="1" smtClean="0"/>
              <a:t>skala</a:t>
            </a:r>
            <a:r>
              <a:rPr lang="en-US" dirty="0" smtClean="0"/>
              <a:t> </a:t>
            </a:r>
            <a:r>
              <a:rPr lang="en-US" dirty="0" err="1" smtClean="0"/>
              <a:t>lokal</a:t>
            </a:r>
            <a:r>
              <a:rPr lang="en-US" dirty="0" smtClean="0"/>
              <a:t> </a:t>
            </a:r>
            <a:r>
              <a:rPr lang="en-US" dirty="0" err="1" smtClean="0"/>
              <a:t>desa</a:t>
            </a:r>
            <a:r>
              <a:rPr lang="en-US" dirty="0" smtClean="0"/>
              <a:t> </a:t>
            </a:r>
            <a:r>
              <a:rPr lang="en-US" dirty="0" smtClean="0">
                <a:sym typeface="Wingdings"/>
              </a:rPr>
              <a:t> </a:t>
            </a:r>
            <a:r>
              <a:rPr lang="en-US" dirty="0" err="1" smtClean="0">
                <a:sym typeface="Wingdings"/>
              </a:rPr>
              <a:t>azas</a:t>
            </a:r>
            <a:r>
              <a:rPr lang="en-US" dirty="0" smtClean="0">
                <a:sym typeface="Wingdings"/>
              </a:rPr>
              <a:t> </a:t>
            </a:r>
            <a:r>
              <a:rPr lang="en-US" dirty="0" err="1" smtClean="0">
                <a:sym typeface="Wingdings"/>
              </a:rPr>
              <a:t>subsidiaritas</a:t>
            </a:r>
            <a:endParaRPr lang="en-US" dirty="0" smtClean="0"/>
          </a:p>
          <a:p>
            <a:pPr lvl="1">
              <a:spcBef>
                <a:spcPts val="1368"/>
              </a:spcBef>
              <a:spcAft>
                <a:spcPts val="600"/>
              </a:spcAft>
            </a:pPr>
            <a:r>
              <a:rPr lang="en-US" dirty="0" err="1" smtClean="0"/>
              <a:t>Penugasan</a:t>
            </a:r>
            <a:endParaRPr lang="en-US" dirty="0" smtClean="0"/>
          </a:p>
          <a:p>
            <a:pPr>
              <a:spcBef>
                <a:spcPts val="1368"/>
              </a:spcBef>
              <a:spcAft>
                <a:spcPts val="600"/>
              </a:spcAft>
            </a:pPr>
            <a:r>
              <a:rPr lang="en-US" dirty="0" err="1" smtClean="0"/>
              <a:t>Desa</a:t>
            </a:r>
            <a:r>
              <a:rPr lang="en-US" dirty="0" smtClean="0"/>
              <a:t> </a:t>
            </a:r>
            <a:r>
              <a:rPr lang="en-US" dirty="0" err="1" smtClean="0"/>
              <a:t>membuat</a:t>
            </a:r>
            <a:r>
              <a:rPr lang="en-US" dirty="0" smtClean="0"/>
              <a:t> </a:t>
            </a:r>
            <a:r>
              <a:rPr lang="en-US" dirty="0" err="1" smtClean="0"/>
              <a:t>perencanaan</a:t>
            </a:r>
            <a:r>
              <a:rPr lang="en-US" dirty="0" smtClean="0"/>
              <a:t> program </a:t>
            </a:r>
            <a:r>
              <a:rPr lang="en-US" dirty="0" err="1" smtClean="0"/>
              <a:t>sesuai</a:t>
            </a:r>
            <a:r>
              <a:rPr lang="en-US" dirty="0" smtClean="0"/>
              <a:t> </a:t>
            </a:r>
            <a:r>
              <a:rPr lang="en-US" dirty="0" err="1" smtClean="0"/>
              <a:t>dengan</a:t>
            </a:r>
            <a:r>
              <a:rPr lang="en-US" dirty="0" smtClean="0"/>
              <a:t> </a:t>
            </a:r>
            <a:r>
              <a:rPr lang="en-US" dirty="0" err="1" smtClean="0"/>
              <a:t>tujuan</a:t>
            </a:r>
            <a:r>
              <a:rPr lang="en-US" dirty="0" smtClean="0"/>
              <a:t> </a:t>
            </a:r>
            <a:r>
              <a:rPr lang="en-US" dirty="0" err="1" smtClean="0"/>
              <a:t>dan</a:t>
            </a:r>
            <a:r>
              <a:rPr lang="en-US" dirty="0" smtClean="0"/>
              <a:t> </a:t>
            </a:r>
            <a:r>
              <a:rPr lang="en-US" dirty="0" err="1" smtClean="0"/>
              <a:t>kebutuhan</a:t>
            </a:r>
            <a:r>
              <a:rPr lang="en-US" dirty="0" smtClean="0"/>
              <a:t> </a:t>
            </a:r>
            <a:r>
              <a:rPr lang="en-US" dirty="0" err="1" smtClean="0"/>
              <a:t>pembangunan</a:t>
            </a:r>
            <a:r>
              <a:rPr lang="en-US" dirty="0" smtClean="0"/>
              <a:t>.</a:t>
            </a:r>
          </a:p>
          <a:p>
            <a:pPr>
              <a:spcBef>
                <a:spcPts val="1368"/>
              </a:spcBef>
              <a:spcAft>
                <a:spcPts val="600"/>
              </a:spcAft>
            </a:pPr>
            <a:r>
              <a:rPr lang="en-US" dirty="0" err="1" smtClean="0"/>
              <a:t>Desa</a:t>
            </a:r>
            <a:r>
              <a:rPr lang="en-US" dirty="0" smtClean="0"/>
              <a:t> </a:t>
            </a:r>
            <a:r>
              <a:rPr lang="en-US" dirty="0" err="1" smtClean="0"/>
              <a:t>harus</a:t>
            </a:r>
            <a:r>
              <a:rPr lang="en-US" dirty="0" smtClean="0"/>
              <a:t> </a:t>
            </a:r>
            <a:r>
              <a:rPr lang="en-US" dirty="0" err="1" smtClean="0"/>
              <a:t>memiliki</a:t>
            </a:r>
            <a:r>
              <a:rPr lang="en-US" dirty="0" smtClean="0"/>
              <a:t> </a:t>
            </a:r>
            <a:r>
              <a:rPr lang="en-US" dirty="0" err="1" smtClean="0"/>
              <a:t>sumber-sumber</a:t>
            </a:r>
            <a:r>
              <a:rPr lang="en-US" dirty="0" smtClean="0"/>
              <a:t> </a:t>
            </a:r>
            <a:r>
              <a:rPr lang="en-US" dirty="0" err="1" smtClean="0"/>
              <a:t>pendanaan</a:t>
            </a:r>
            <a:r>
              <a:rPr lang="en-US" dirty="0" smtClean="0"/>
              <a:t> yang </a:t>
            </a:r>
            <a:r>
              <a:rPr lang="en-US" dirty="0" err="1" smtClean="0"/>
              <a:t>memadai</a:t>
            </a:r>
            <a:r>
              <a:rPr lang="en-US" dirty="0" smtClean="0"/>
              <a:t>.</a:t>
            </a:r>
          </a:p>
          <a:p>
            <a:pPr>
              <a:spcBef>
                <a:spcPts val="1368"/>
              </a:spcBef>
              <a:spcAft>
                <a:spcPts val="600"/>
              </a:spcAft>
            </a:pPr>
            <a:r>
              <a:rPr lang="en-US" dirty="0" err="1" smtClean="0"/>
              <a:t>Desa</a:t>
            </a:r>
            <a:r>
              <a:rPr lang="en-US" dirty="0" smtClean="0"/>
              <a:t> </a:t>
            </a:r>
            <a:r>
              <a:rPr lang="en-US" dirty="0" err="1" smtClean="0"/>
              <a:t>memiliki</a:t>
            </a:r>
            <a:r>
              <a:rPr lang="en-US" dirty="0"/>
              <a:t> </a:t>
            </a:r>
            <a:r>
              <a:rPr lang="en-US" dirty="0" err="1" smtClean="0"/>
              <a:t>hak</a:t>
            </a:r>
            <a:r>
              <a:rPr lang="en-US" dirty="0" smtClean="0"/>
              <a:t> </a:t>
            </a:r>
            <a:r>
              <a:rPr lang="en-US" dirty="0" err="1" smtClean="0"/>
              <a:t>untuk</a:t>
            </a:r>
            <a:r>
              <a:rPr lang="en-US" dirty="0" smtClean="0"/>
              <a:t> </a:t>
            </a:r>
            <a:r>
              <a:rPr lang="en-US" dirty="0" err="1" smtClean="0"/>
              <a:t>mengelola</a:t>
            </a:r>
            <a:r>
              <a:rPr lang="en-US" dirty="0" smtClean="0"/>
              <a:t> </a:t>
            </a:r>
            <a:r>
              <a:rPr lang="en-US" dirty="0" err="1" smtClean="0"/>
              <a:t>aset</a:t>
            </a:r>
            <a:r>
              <a:rPr lang="en-US" dirty="0"/>
              <a:t> </a:t>
            </a:r>
            <a:r>
              <a:rPr lang="en-US" dirty="0" err="1" smtClean="0"/>
              <a:t>dan</a:t>
            </a:r>
            <a:r>
              <a:rPr lang="en-US" dirty="0" smtClean="0"/>
              <a:t> </a:t>
            </a:r>
            <a:r>
              <a:rPr lang="en-US" dirty="0" err="1" smtClean="0"/>
              <a:t>membentuk</a:t>
            </a:r>
            <a:r>
              <a:rPr lang="en-US" dirty="0" smtClean="0"/>
              <a:t> </a:t>
            </a:r>
            <a:r>
              <a:rPr lang="en-US" dirty="0" err="1" smtClean="0"/>
              <a:t>usaha</a:t>
            </a:r>
            <a:r>
              <a:rPr lang="en-US" dirty="0" smtClean="0"/>
              <a:t>.</a:t>
            </a:r>
          </a:p>
          <a:p>
            <a:pPr>
              <a:spcBef>
                <a:spcPts val="1368"/>
              </a:spcBef>
              <a:spcAft>
                <a:spcPts val="600"/>
              </a:spcAft>
            </a:pPr>
            <a:r>
              <a:rPr lang="en-US" dirty="0" err="1" smtClean="0"/>
              <a:t>Desa</a:t>
            </a:r>
            <a:r>
              <a:rPr lang="en-US" dirty="0" smtClean="0"/>
              <a:t> </a:t>
            </a:r>
            <a:r>
              <a:rPr lang="en-US" dirty="0" err="1" smtClean="0"/>
              <a:t>diberi</a:t>
            </a:r>
            <a:r>
              <a:rPr lang="en-US" dirty="0" smtClean="0"/>
              <a:t> </a:t>
            </a:r>
            <a:r>
              <a:rPr lang="en-US" dirty="0" err="1" smtClean="0"/>
              <a:t>kewenangan</a:t>
            </a:r>
            <a:r>
              <a:rPr lang="en-US" dirty="0" smtClean="0"/>
              <a:t> </a:t>
            </a:r>
            <a:r>
              <a:rPr lang="en-US" dirty="0" err="1" smtClean="0"/>
              <a:t>untuk</a:t>
            </a:r>
            <a:r>
              <a:rPr lang="en-US" dirty="0" smtClean="0"/>
              <a:t> </a:t>
            </a:r>
            <a:r>
              <a:rPr lang="en-US" dirty="0" err="1" smtClean="0"/>
              <a:t>menjalankan</a:t>
            </a:r>
            <a:r>
              <a:rPr lang="en-US" dirty="0" smtClean="0"/>
              <a:t> </a:t>
            </a:r>
            <a:r>
              <a:rPr lang="en-US" dirty="0" err="1" smtClean="0"/>
              <a:t>sendiri</a:t>
            </a:r>
            <a:r>
              <a:rPr lang="en-US" dirty="0" smtClean="0"/>
              <a:t> (</a:t>
            </a:r>
            <a:r>
              <a:rPr lang="en-US" dirty="0" err="1" smtClean="0"/>
              <a:t>swakelola</a:t>
            </a:r>
            <a:r>
              <a:rPr lang="en-US" dirty="0" smtClean="0"/>
              <a:t>) proyek2 </a:t>
            </a:r>
            <a:r>
              <a:rPr lang="en-US" dirty="0" err="1" smtClean="0"/>
              <a:t>skala</a:t>
            </a:r>
            <a:r>
              <a:rPr lang="en-US" dirty="0" smtClean="0"/>
              <a:t> </a:t>
            </a:r>
            <a:r>
              <a:rPr lang="en-US" dirty="0" err="1" smtClean="0"/>
              <a:t>desa</a:t>
            </a:r>
            <a:r>
              <a:rPr lang="en-US" dirty="0" smtClean="0"/>
              <a:t>.</a:t>
            </a:r>
            <a:endParaRPr lang="en-US" i="1" dirty="0" smtClean="0"/>
          </a:p>
          <a:p>
            <a:pPr>
              <a:spcBef>
                <a:spcPts val="1368"/>
              </a:spcBef>
              <a:spcAft>
                <a:spcPts val="600"/>
              </a:spcAft>
            </a:pPr>
            <a:r>
              <a:rPr lang="en-US" i="1" dirty="0" smtClean="0"/>
              <a:t>Tata </a:t>
            </a:r>
            <a:r>
              <a:rPr lang="en-US" i="1" dirty="0" err="1" smtClean="0"/>
              <a:t>kelola</a:t>
            </a:r>
            <a:r>
              <a:rPr lang="en-US" i="1" dirty="0" smtClean="0"/>
              <a:t> </a:t>
            </a:r>
            <a:r>
              <a:rPr lang="en-US" i="1" dirty="0" err="1" smtClean="0"/>
              <a:t>desa</a:t>
            </a:r>
            <a:r>
              <a:rPr lang="en-US" i="1" dirty="0" smtClean="0"/>
              <a:t> </a:t>
            </a:r>
            <a:r>
              <a:rPr lang="en-US" i="1" dirty="0" err="1" smtClean="0"/>
              <a:t>dibuat</a:t>
            </a:r>
            <a:r>
              <a:rPr lang="en-US" i="1" dirty="0" smtClean="0"/>
              <a:t> agar </a:t>
            </a:r>
            <a:r>
              <a:rPr lang="en-US" i="1" dirty="0" err="1" smtClean="0"/>
              <a:t>ada</a:t>
            </a:r>
            <a:r>
              <a:rPr lang="en-US" i="1" dirty="0" smtClean="0"/>
              <a:t> </a:t>
            </a:r>
            <a:r>
              <a:rPr lang="en-US" dirty="0" smtClean="0"/>
              <a:t>‘check and balances’ </a:t>
            </a:r>
            <a:r>
              <a:rPr lang="en-US" dirty="0" err="1" smtClean="0"/>
              <a:t>dalam</a:t>
            </a:r>
            <a:r>
              <a:rPr lang="en-US" dirty="0" smtClean="0"/>
              <a:t> </a:t>
            </a:r>
            <a:r>
              <a:rPr lang="en-US" dirty="0" err="1" smtClean="0"/>
              <a:t>perencanaan</a:t>
            </a:r>
            <a:r>
              <a:rPr lang="en-US" dirty="0" smtClean="0"/>
              <a:t>, </a:t>
            </a:r>
            <a:r>
              <a:rPr lang="en-US" dirty="0" err="1" smtClean="0"/>
              <a:t>pelaksanaan</a:t>
            </a:r>
            <a:r>
              <a:rPr lang="en-US" dirty="0" smtClean="0"/>
              <a:t> </a:t>
            </a:r>
            <a:r>
              <a:rPr lang="en-US" dirty="0" err="1" smtClean="0"/>
              <a:t>dan</a:t>
            </a:r>
            <a:r>
              <a:rPr lang="en-US" dirty="0" smtClean="0"/>
              <a:t> </a:t>
            </a:r>
            <a:r>
              <a:rPr lang="en-US" dirty="0" err="1" smtClean="0"/>
              <a:t>evaluasi</a:t>
            </a:r>
            <a:r>
              <a:rPr lang="en-US" dirty="0" smtClean="0"/>
              <a:t> </a:t>
            </a:r>
            <a:r>
              <a:rPr lang="en-US" dirty="0" err="1" smtClean="0"/>
              <a:t>pembangunan</a:t>
            </a:r>
            <a:r>
              <a:rPr lang="en-US" dirty="0" smtClean="0"/>
              <a:t>.</a:t>
            </a:r>
          </a:p>
        </p:txBody>
      </p:sp>
      <p:sp>
        <p:nvSpPr>
          <p:cNvPr id="4" name="Slide Number Placeholder 3"/>
          <p:cNvSpPr>
            <a:spLocks noGrp="1"/>
          </p:cNvSpPr>
          <p:nvPr>
            <p:ph type="sldNum" sz="quarter" idx="12"/>
          </p:nvPr>
        </p:nvSpPr>
        <p:spPr/>
        <p:txBody>
          <a:bodyPr/>
          <a:lstStyle/>
          <a:p>
            <a:fld id="{752FB977-8826-1A49-9D54-BA290125B332}" type="slidenum">
              <a:rPr lang="en-US" smtClean="0"/>
              <a:pPr/>
              <a:t>15</a:t>
            </a:fld>
            <a:endParaRPr lang="en-US"/>
          </a:p>
        </p:txBody>
      </p:sp>
    </p:spTree>
    <p:extLst>
      <p:ext uri="{BB962C8B-B14F-4D97-AF65-F5344CB8AC3E}">
        <p14:creationId xmlns="" xmlns:p14="http://schemas.microsoft.com/office/powerpoint/2010/main" val="14967480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
            <a:ext cx="9144000" cy="1300055"/>
          </a:xfrm>
          <a:solidFill>
            <a:schemeClr val="bg2">
              <a:lumMod val="90000"/>
            </a:schemeClr>
          </a:solidFill>
        </p:spPr>
        <p:txBody>
          <a:bodyPr>
            <a:noAutofit/>
          </a:bodyPr>
          <a:lstStyle/>
          <a:p>
            <a:r>
              <a:rPr lang="en-US" sz="3600" b="1" dirty="0" err="1" smtClean="0"/>
              <a:t>Tujuan</a:t>
            </a:r>
            <a:r>
              <a:rPr lang="en-US" sz="3600" b="1" dirty="0" smtClean="0"/>
              <a:t> </a:t>
            </a:r>
            <a:r>
              <a:rPr lang="en-US" sz="3600" b="1" dirty="0" err="1" smtClean="0"/>
              <a:t>Normatif</a:t>
            </a:r>
            <a:r>
              <a:rPr lang="en-US" sz="3600" b="1" dirty="0" smtClean="0"/>
              <a:t> Pembangunan </a:t>
            </a:r>
            <a:r>
              <a:rPr lang="en-US" sz="3600" b="1" dirty="0" err="1" smtClean="0"/>
              <a:t>Desa</a:t>
            </a:r>
            <a:r>
              <a:rPr lang="en-US" sz="3600" b="1" dirty="0" smtClean="0"/>
              <a:t> </a:t>
            </a:r>
            <a:br>
              <a:rPr lang="en-US" sz="3600" b="1" dirty="0" smtClean="0"/>
            </a:br>
            <a:r>
              <a:rPr lang="en-US" sz="3600" b="1" dirty="0" smtClean="0"/>
              <a:t>(</a:t>
            </a:r>
            <a:r>
              <a:rPr lang="en-US" sz="3600" b="1" dirty="0" err="1" smtClean="0"/>
              <a:t>Pasal</a:t>
            </a:r>
            <a:r>
              <a:rPr lang="en-US" sz="3600" b="1" dirty="0" smtClean="0"/>
              <a:t> 78)</a:t>
            </a:r>
            <a:endParaRPr lang="en-US" sz="3600" b="1" dirty="0"/>
          </a:p>
        </p:txBody>
      </p:sp>
      <p:sp>
        <p:nvSpPr>
          <p:cNvPr id="3" name="Content Placeholder 2"/>
          <p:cNvSpPr>
            <a:spLocks noGrp="1"/>
          </p:cNvSpPr>
          <p:nvPr>
            <p:ph idx="1"/>
          </p:nvPr>
        </p:nvSpPr>
        <p:spPr>
          <a:xfrm>
            <a:off x="457200" y="1835360"/>
            <a:ext cx="8229600" cy="4960904"/>
          </a:xfrm>
        </p:spPr>
        <p:txBody>
          <a:bodyPr>
            <a:normAutofit fontScale="77500" lnSpcReduction="20000"/>
          </a:bodyPr>
          <a:lstStyle/>
          <a:p>
            <a:pPr lvl="0">
              <a:spcBef>
                <a:spcPts val="1200"/>
              </a:spcBef>
              <a:spcAft>
                <a:spcPts val="600"/>
              </a:spcAft>
            </a:pPr>
            <a:r>
              <a:rPr lang="id-ID" dirty="0" smtClean="0"/>
              <a:t>Pembangunan </a:t>
            </a:r>
            <a:r>
              <a:rPr lang="id-ID" dirty="0"/>
              <a:t>Desa bertujuan meningkatkan kesejahteraan masyarakat Desa dan kualitas hidup manusia serta </a:t>
            </a:r>
            <a:r>
              <a:rPr lang="id-ID" b="1" dirty="0"/>
              <a:t>penanggulangan kemiskinan </a:t>
            </a:r>
            <a:r>
              <a:rPr lang="id-ID" dirty="0" smtClean="0"/>
              <a:t>melalui:</a:t>
            </a:r>
          </a:p>
          <a:p>
            <a:pPr lvl="1">
              <a:spcBef>
                <a:spcPts val="1200"/>
              </a:spcBef>
              <a:spcAft>
                <a:spcPts val="600"/>
              </a:spcAft>
            </a:pPr>
            <a:r>
              <a:rPr lang="id-ID" dirty="0" smtClean="0"/>
              <a:t>penyediaan </a:t>
            </a:r>
            <a:r>
              <a:rPr lang="id-ID" dirty="0"/>
              <a:t>pemenuhan kebutuhan dasar, </a:t>
            </a:r>
            <a:endParaRPr lang="id-ID" dirty="0" smtClean="0"/>
          </a:p>
          <a:p>
            <a:pPr lvl="1">
              <a:spcBef>
                <a:spcPts val="1200"/>
              </a:spcBef>
              <a:spcAft>
                <a:spcPts val="600"/>
              </a:spcAft>
            </a:pPr>
            <a:r>
              <a:rPr lang="id-ID" dirty="0" smtClean="0"/>
              <a:t>pembangunan </a:t>
            </a:r>
            <a:r>
              <a:rPr lang="id-ID" dirty="0"/>
              <a:t>sarana dan prasarana Desa, </a:t>
            </a:r>
            <a:endParaRPr lang="id-ID" dirty="0" smtClean="0"/>
          </a:p>
          <a:p>
            <a:pPr lvl="1">
              <a:spcBef>
                <a:spcPts val="1200"/>
              </a:spcBef>
              <a:spcAft>
                <a:spcPts val="600"/>
              </a:spcAft>
            </a:pPr>
            <a:r>
              <a:rPr lang="id-ID" dirty="0" smtClean="0"/>
              <a:t>pengembangan </a:t>
            </a:r>
            <a:r>
              <a:rPr lang="id-ID" dirty="0"/>
              <a:t>potensi ekonomi lokal, </a:t>
            </a:r>
            <a:endParaRPr lang="id-ID" dirty="0" smtClean="0"/>
          </a:p>
          <a:p>
            <a:pPr lvl="1">
              <a:spcBef>
                <a:spcPts val="1200"/>
              </a:spcBef>
              <a:spcAft>
                <a:spcPts val="600"/>
              </a:spcAft>
            </a:pPr>
            <a:r>
              <a:rPr lang="id-ID" dirty="0" smtClean="0"/>
              <a:t>pemanfaatan </a:t>
            </a:r>
            <a:r>
              <a:rPr lang="id-ID" dirty="0"/>
              <a:t>sumber daya alam dan lingkungan secara berkelanjutan. </a:t>
            </a:r>
            <a:endParaRPr lang="en-US" dirty="0"/>
          </a:p>
          <a:p>
            <a:pPr lvl="0">
              <a:spcBef>
                <a:spcPts val="1200"/>
              </a:spcBef>
              <a:spcAft>
                <a:spcPts val="600"/>
              </a:spcAft>
            </a:pPr>
            <a:r>
              <a:rPr lang="id-ID" dirty="0" smtClean="0"/>
              <a:t>Pembangunan </a:t>
            </a:r>
            <a:r>
              <a:rPr lang="id-ID" dirty="0"/>
              <a:t>Desa </a:t>
            </a:r>
            <a:r>
              <a:rPr lang="id-ID" dirty="0" smtClean="0"/>
              <a:t>mengedepankan </a:t>
            </a:r>
            <a:r>
              <a:rPr lang="id-ID" dirty="0"/>
              <a:t>kebersamaan, kekeluargaan, dan kegotongroyongan guna mewujudkan </a:t>
            </a:r>
            <a:r>
              <a:rPr lang="id-ID" b="1" dirty="0"/>
              <a:t>pengarusutamaan perdamaian dan keadilan sosial</a:t>
            </a:r>
            <a:r>
              <a:rPr lang="id-ID" dirty="0" smtClean="0"/>
              <a:t>.</a:t>
            </a:r>
            <a:endParaRPr lang="en-US" dirty="0"/>
          </a:p>
        </p:txBody>
      </p:sp>
      <p:sp>
        <p:nvSpPr>
          <p:cNvPr id="4" name="Slide Number Placeholder 3"/>
          <p:cNvSpPr>
            <a:spLocks noGrp="1"/>
          </p:cNvSpPr>
          <p:nvPr>
            <p:ph type="sldNum" sz="quarter" idx="12"/>
          </p:nvPr>
        </p:nvSpPr>
        <p:spPr/>
        <p:txBody>
          <a:bodyPr/>
          <a:lstStyle/>
          <a:p>
            <a:fld id="{752FB977-8826-1A49-9D54-BA290125B332}" type="slidenum">
              <a:rPr lang="en-US" smtClean="0"/>
              <a:pPr/>
              <a:t>16</a:t>
            </a:fld>
            <a:endParaRPr lang="en-US"/>
          </a:p>
        </p:txBody>
      </p:sp>
    </p:spTree>
    <p:extLst>
      <p:ext uri="{BB962C8B-B14F-4D97-AF65-F5344CB8AC3E}">
        <p14:creationId xmlns="" xmlns:p14="http://schemas.microsoft.com/office/powerpoint/2010/main" val="29121285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
            <a:ext cx="9144000" cy="987693"/>
          </a:xfrm>
          <a:solidFill>
            <a:schemeClr val="tx2">
              <a:lumMod val="40000"/>
              <a:lumOff val="60000"/>
            </a:schemeClr>
          </a:solidFill>
        </p:spPr>
        <p:txBody>
          <a:bodyPr>
            <a:normAutofit/>
          </a:bodyPr>
          <a:lstStyle/>
          <a:p>
            <a:r>
              <a:rPr lang="en-US" b="1" dirty="0" err="1" smtClean="0"/>
              <a:t>Perencanaan</a:t>
            </a:r>
            <a:r>
              <a:rPr lang="en-US" b="1" dirty="0" smtClean="0"/>
              <a:t> Pembangunan </a:t>
            </a:r>
            <a:r>
              <a:rPr lang="en-US" b="1" dirty="0" err="1" smtClean="0"/>
              <a:t>Desa</a:t>
            </a:r>
            <a:endParaRPr lang="en-US" b="1" dirty="0"/>
          </a:p>
        </p:txBody>
      </p:sp>
      <p:sp>
        <p:nvSpPr>
          <p:cNvPr id="3" name="Content Placeholder 2"/>
          <p:cNvSpPr>
            <a:spLocks noGrp="1"/>
          </p:cNvSpPr>
          <p:nvPr>
            <p:ph idx="1"/>
          </p:nvPr>
        </p:nvSpPr>
        <p:spPr>
          <a:xfrm>
            <a:off x="457200" y="1281646"/>
            <a:ext cx="8229600" cy="5338246"/>
          </a:xfrm>
        </p:spPr>
        <p:txBody>
          <a:bodyPr>
            <a:noAutofit/>
          </a:bodyPr>
          <a:lstStyle/>
          <a:p>
            <a:pPr marL="0" indent="0">
              <a:buNone/>
            </a:pPr>
            <a:r>
              <a:rPr lang="id-ID" sz="1600" b="1" dirty="0" smtClean="0"/>
              <a:t>Pasal </a:t>
            </a:r>
            <a:r>
              <a:rPr lang="en-US" sz="1600" b="1" dirty="0"/>
              <a:t>7</a:t>
            </a:r>
            <a:r>
              <a:rPr lang="id-ID" sz="1600" b="1" dirty="0" smtClean="0"/>
              <a:t>9 (Produk Perencanaan)</a:t>
            </a:r>
            <a:endParaRPr lang="en-US" sz="1600" b="1" dirty="0"/>
          </a:p>
          <a:p>
            <a:pPr lvl="0">
              <a:spcBef>
                <a:spcPts val="1584"/>
              </a:spcBef>
            </a:pPr>
            <a:r>
              <a:rPr lang="id-ID" sz="1600" dirty="0"/>
              <a:t>Pemerintah Desa menyusun perencanaan Pembangunan Desa sesuai dengan kewenangannya dengan mengacu pada perencanaan pembangunan </a:t>
            </a:r>
            <a:r>
              <a:rPr lang="id-ID" sz="1600" dirty="0" smtClean="0"/>
              <a:t>kabupaten/kota, mencakup:</a:t>
            </a:r>
            <a:endParaRPr lang="en-US" sz="1600" dirty="0"/>
          </a:p>
          <a:p>
            <a:pPr lvl="1">
              <a:spcBef>
                <a:spcPts val="1584"/>
              </a:spcBef>
            </a:pPr>
            <a:r>
              <a:rPr lang="id-ID" sz="1400" dirty="0" smtClean="0"/>
              <a:t>Rencana </a:t>
            </a:r>
            <a:r>
              <a:rPr lang="id-ID" sz="1400" dirty="0"/>
              <a:t>Pembangunan Jangka Menengah Desa untuk jangka waktu 6 (enam) tahun; dan</a:t>
            </a:r>
            <a:endParaRPr lang="en-US" sz="1400" dirty="0"/>
          </a:p>
          <a:p>
            <a:pPr lvl="1">
              <a:spcBef>
                <a:spcPts val="1584"/>
              </a:spcBef>
            </a:pPr>
            <a:r>
              <a:rPr lang="id-ID" sz="1400" dirty="0"/>
              <a:t>Rencana Pembangunan Tahunan </a:t>
            </a:r>
            <a:r>
              <a:rPr lang="id-ID" sz="1400" dirty="0" smtClean="0"/>
              <a:t>Desa, </a:t>
            </a:r>
            <a:r>
              <a:rPr lang="id-ID" sz="1400" dirty="0"/>
              <a:t>merupakan penjabaran dari Rencana Pembangunan Jangka </a:t>
            </a:r>
            <a:r>
              <a:rPr lang="id-ID" sz="1400" dirty="0" smtClean="0"/>
              <a:t>Menengah Desa</a:t>
            </a:r>
            <a:r>
              <a:rPr lang="es-ES" sz="1400" dirty="0" smtClean="0"/>
              <a:t>.</a:t>
            </a:r>
            <a:endParaRPr lang="en-US" sz="1400" dirty="0"/>
          </a:p>
          <a:p>
            <a:pPr lvl="0">
              <a:spcBef>
                <a:spcPts val="1584"/>
              </a:spcBef>
            </a:pPr>
            <a:r>
              <a:rPr lang="id-ID" sz="1600" dirty="0"/>
              <a:t>Rencana Pembangunan Jangka Menengah Desa dan Rencana Kerja Pemerintah Desa </a:t>
            </a:r>
            <a:r>
              <a:rPr lang="id-ID" sz="1600" dirty="0" smtClean="0"/>
              <a:t>ditetapkan </a:t>
            </a:r>
            <a:r>
              <a:rPr lang="id-ID" sz="1600" dirty="0"/>
              <a:t>dengan </a:t>
            </a:r>
            <a:r>
              <a:rPr lang="id-ID" sz="1600" b="1" dirty="0"/>
              <a:t>Peraturan Desa.</a:t>
            </a:r>
            <a:endParaRPr lang="en-US" sz="1600" b="1" dirty="0"/>
          </a:p>
          <a:p>
            <a:pPr lvl="0">
              <a:spcBef>
                <a:spcPts val="1584"/>
              </a:spcBef>
            </a:pPr>
            <a:r>
              <a:rPr lang="id-ID" sz="1600" b="1" dirty="0" smtClean="0"/>
              <a:t>Rencana Pembangunan </a:t>
            </a:r>
            <a:r>
              <a:rPr lang="es-ES" sz="1600" b="1" dirty="0" err="1"/>
              <a:t>Desa</a:t>
            </a:r>
            <a:r>
              <a:rPr lang="id-ID" sz="1600" b="1" dirty="0"/>
              <a:t> merupakan satu-satunya dokumen perencanaan di </a:t>
            </a:r>
            <a:r>
              <a:rPr lang="id-ID" sz="1600" b="1" dirty="0" smtClean="0"/>
              <a:t>Desa dan merupakan </a:t>
            </a:r>
            <a:r>
              <a:rPr lang="id-ID" sz="1600" b="1" dirty="0"/>
              <a:t>pedoman dalam penyusunan </a:t>
            </a:r>
            <a:r>
              <a:rPr lang="id-ID" sz="1600" b="1" dirty="0" smtClean="0"/>
              <a:t>APBDesa</a:t>
            </a:r>
            <a:r>
              <a:rPr lang="id-ID" sz="1600" b="1" i="1" dirty="0"/>
              <a:t> </a:t>
            </a:r>
            <a:r>
              <a:rPr lang="en-US" sz="1600" b="1" i="1" dirty="0" smtClean="0">
                <a:sym typeface="Wingdings"/>
              </a:rPr>
              <a:t></a:t>
            </a:r>
            <a:r>
              <a:rPr lang="id-ID" sz="1600" b="1" i="1" dirty="0" smtClean="0"/>
              <a:t> (one village one plan)</a:t>
            </a:r>
            <a:endParaRPr lang="en-US" sz="1600" b="1" i="1" dirty="0"/>
          </a:p>
          <a:p>
            <a:pPr lvl="0">
              <a:spcBef>
                <a:spcPts val="1584"/>
              </a:spcBef>
            </a:pPr>
            <a:r>
              <a:rPr lang="id-ID" sz="1600" b="1" dirty="0"/>
              <a:t>Program Pemerintah dan/atau Pemerintah Daerah yang berskala lokal Desa dikoordinasikan dan/atau </a:t>
            </a:r>
            <a:r>
              <a:rPr lang="id-ID" sz="1600" b="1" dirty="0" smtClean="0"/>
              <a:t>diintegrasikan pelaksanaannya </a:t>
            </a:r>
            <a:r>
              <a:rPr lang="id-ID" sz="1600" b="1" dirty="0"/>
              <a:t>kepada Desa.</a:t>
            </a:r>
            <a:endParaRPr lang="en-US" sz="1600" b="1" dirty="0"/>
          </a:p>
          <a:p>
            <a:pPr lvl="0">
              <a:spcBef>
                <a:spcPts val="1584"/>
              </a:spcBef>
            </a:pPr>
            <a:r>
              <a:rPr lang="id-ID" sz="1600" b="1" dirty="0"/>
              <a:t>Perencanaan Pembangunan Desa </a:t>
            </a:r>
            <a:r>
              <a:rPr lang="id-ID" sz="1600" b="1" dirty="0" smtClean="0"/>
              <a:t>merupakan </a:t>
            </a:r>
            <a:r>
              <a:rPr lang="id-ID" sz="1600" b="1" dirty="0"/>
              <a:t>salah satu sumber masukan dalam perencanaan pembangunan kabupaten/kota</a:t>
            </a:r>
            <a:r>
              <a:rPr lang="id-ID" sz="1600" dirty="0"/>
              <a:t>.</a:t>
            </a:r>
            <a:endParaRPr lang="en-US" sz="1600" dirty="0"/>
          </a:p>
          <a:p>
            <a:pPr marL="0" indent="0">
              <a:spcBef>
                <a:spcPts val="1584"/>
              </a:spcBef>
              <a:buNone/>
            </a:pPr>
            <a:r>
              <a:rPr lang="id-ID" sz="1600" dirty="0"/>
              <a:t> </a:t>
            </a:r>
            <a:endParaRPr lang="en-US" sz="1600" dirty="0"/>
          </a:p>
        </p:txBody>
      </p:sp>
      <p:sp>
        <p:nvSpPr>
          <p:cNvPr id="4" name="Slide Number Placeholder 3"/>
          <p:cNvSpPr>
            <a:spLocks noGrp="1"/>
          </p:cNvSpPr>
          <p:nvPr>
            <p:ph type="sldNum" sz="quarter" idx="12"/>
          </p:nvPr>
        </p:nvSpPr>
        <p:spPr/>
        <p:txBody>
          <a:bodyPr/>
          <a:lstStyle/>
          <a:p>
            <a:fld id="{752FB977-8826-1A49-9D54-BA290125B332}" type="slidenum">
              <a:rPr lang="en-US" smtClean="0"/>
              <a:pPr/>
              <a:t>17</a:t>
            </a:fld>
            <a:endParaRPr lang="en-US"/>
          </a:p>
        </p:txBody>
      </p:sp>
    </p:spTree>
    <p:extLst>
      <p:ext uri="{BB962C8B-B14F-4D97-AF65-F5344CB8AC3E}">
        <p14:creationId xmlns="" xmlns:p14="http://schemas.microsoft.com/office/powerpoint/2010/main" val="31377566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spcBef>
                <a:spcPts val="1200"/>
              </a:spcBef>
              <a:buNone/>
            </a:pPr>
            <a:r>
              <a:rPr lang="id-ID" sz="1600" b="1" dirty="0"/>
              <a:t>Pasal 80 (Prosedur Perencanaan)</a:t>
            </a:r>
            <a:endParaRPr lang="en-US" sz="1600" b="1" dirty="0"/>
          </a:p>
          <a:p>
            <a:pPr lvl="0">
              <a:spcBef>
                <a:spcPts val="1200"/>
              </a:spcBef>
            </a:pPr>
            <a:r>
              <a:rPr lang="id-ID" sz="1600" dirty="0"/>
              <a:t>Perencanaan Pembangunan Desa diselenggarakan dengan mengikutsertakan masyarakat Desa.</a:t>
            </a:r>
            <a:endParaRPr lang="en-US" sz="1600" dirty="0"/>
          </a:p>
          <a:p>
            <a:pPr lvl="0">
              <a:spcBef>
                <a:spcPts val="1200"/>
              </a:spcBef>
            </a:pPr>
            <a:r>
              <a:rPr lang="id-ID" sz="1600" dirty="0"/>
              <a:t>Pemerintah Desa wajib menyelenggarakan musyawarah perencanaan Pembangunan Desa.</a:t>
            </a:r>
            <a:endParaRPr lang="en-US" sz="1600" dirty="0"/>
          </a:p>
          <a:p>
            <a:pPr lvl="0">
              <a:spcBef>
                <a:spcPts val="1200"/>
              </a:spcBef>
            </a:pPr>
            <a:r>
              <a:rPr lang="id-ID" sz="1600" dirty="0"/>
              <a:t>Musyawarah perencanaan Pembangunan Desa menetapkan prioritas, program, kegiatan, dan kebutuhan Pembangunan Desa yang didanai oleh Anggaran Pendapatan dan Belanja Desa, swadaya masyarakat Desa, dan/atau Anggaran Pendapatan dan Belanja Daerah kabupaten/kota. </a:t>
            </a:r>
            <a:endParaRPr lang="en-US" sz="1600" dirty="0"/>
          </a:p>
          <a:p>
            <a:pPr lvl="0">
              <a:spcBef>
                <a:spcPts val="1200"/>
              </a:spcBef>
            </a:pPr>
            <a:r>
              <a:rPr lang="id-ID" sz="1600" dirty="0"/>
              <a:t>Prioritas, program, kegiatan, dan kebutuhan Pembangunan Desa dirumuskan berdasarkan </a:t>
            </a:r>
            <a:r>
              <a:rPr lang="id-ID" sz="1600" b="1" dirty="0"/>
              <a:t>penilaian terhadap kebutuhan masyarakat </a:t>
            </a:r>
            <a:r>
              <a:rPr lang="id-ID" sz="1600" b="1" dirty="0" smtClean="0"/>
              <a:t>Desa</a:t>
            </a:r>
            <a:r>
              <a:rPr lang="id-ID" sz="1050" dirty="0" smtClean="0"/>
              <a:t>.</a:t>
            </a:r>
            <a:endParaRPr lang="en-US" sz="1050" dirty="0"/>
          </a:p>
        </p:txBody>
      </p:sp>
      <p:sp>
        <p:nvSpPr>
          <p:cNvPr id="5" name="Title 1"/>
          <p:cNvSpPr>
            <a:spLocks noGrp="1"/>
          </p:cNvSpPr>
          <p:nvPr>
            <p:ph type="title"/>
          </p:nvPr>
        </p:nvSpPr>
        <p:spPr>
          <a:xfrm>
            <a:off x="0" y="2"/>
            <a:ext cx="9144000" cy="987693"/>
          </a:xfrm>
          <a:solidFill>
            <a:schemeClr val="tx2">
              <a:lumMod val="40000"/>
              <a:lumOff val="60000"/>
            </a:schemeClr>
          </a:solidFill>
        </p:spPr>
        <p:txBody>
          <a:bodyPr>
            <a:normAutofit/>
          </a:bodyPr>
          <a:lstStyle/>
          <a:p>
            <a:r>
              <a:rPr lang="en-US" b="1" dirty="0" err="1" smtClean="0"/>
              <a:t>Perencanaan</a:t>
            </a:r>
            <a:r>
              <a:rPr lang="en-US" b="1" dirty="0" smtClean="0"/>
              <a:t> Pembangunan </a:t>
            </a:r>
            <a:r>
              <a:rPr lang="en-US" b="1" dirty="0" err="1" smtClean="0"/>
              <a:t>Desa</a:t>
            </a:r>
            <a:endParaRPr lang="en-US" b="1" dirty="0"/>
          </a:p>
        </p:txBody>
      </p:sp>
      <p:sp>
        <p:nvSpPr>
          <p:cNvPr id="6" name="Slide Number Placeholder 5"/>
          <p:cNvSpPr>
            <a:spLocks noGrp="1"/>
          </p:cNvSpPr>
          <p:nvPr>
            <p:ph type="sldNum" sz="quarter" idx="12"/>
          </p:nvPr>
        </p:nvSpPr>
        <p:spPr/>
        <p:txBody>
          <a:bodyPr/>
          <a:lstStyle/>
          <a:p>
            <a:fld id="{752FB977-8826-1A49-9D54-BA290125B332}" type="slidenum">
              <a:rPr lang="en-US" smtClean="0"/>
              <a:pPr/>
              <a:t>18</a:t>
            </a:fld>
            <a:endParaRPr lang="en-US"/>
          </a:p>
        </p:txBody>
      </p:sp>
    </p:spTree>
    <p:extLst>
      <p:ext uri="{BB962C8B-B14F-4D97-AF65-F5344CB8AC3E}">
        <p14:creationId xmlns="" xmlns:p14="http://schemas.microsoft.com/office/powerpoint/2010/main" val="1344858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204"/>
            <a:ext cx="9144000" cy="1143000"/>
          </a:xfrm>
          <a:solidFill>
            <a:schemeClr val="bg2"/>
          </a:solidFill>
        </p:spPr>
        <p:txBody>
          <a:bodyPr>
            <a:noAutofit/>
          </a:bodyPr>
          <a:lstStyle/>
          <a:p>
            <a:r>
              <a:rPr lang="id-ID" sz="3200" b="1" dirty="0" smtClean="0"/>
              <a:t>Pelaksanaan Pembangunan Desa </a:t>
            </a:r>
            <a:br>
              <a:rPr lang="id-ID" sz="3200" b="1" dirty="0" smtClean="0"/>
            </a:br>
            <a:r>
              <a:rPr lang="id-ID" sz="3200" b="1" dirty="0" smtClean="0"/>
              <a:t>(Pasal 81)</a:t>
            </a:r>
            <a:endParaRPr lang="en-US" sz="3200" dirty="0"/>
          </a:p>
        </p:txBody>
      </p:sp>
      <p:sp>
        <p:nvSpPr>
          <p:cNvPr id="3" name="Content Placeholder 2"/>
          <p:cNvSpPr>
            <a:spLocks noGrp="1"/>
          </p:cNvSpPr>
          <p:nvPr>
            <p:ph idx="1"/>
          </p:nvPr>
        </p:nvSpPr>
        <p:spPr/>
        <p:txBody>
          <a:bodyPr>
            <a:noAutofit/>
          </a:bodyPr>
          <a:lstStyle/>
          <a:p>
            <a:pPr>
              <a:spcBef>
                <a:spcPts val="1536"/>
              </a:spcBef>
            </a:pPr>
            <a:r>
              <a:rPr lang="id-ID" sz="1600" dirty="0" smtClean="0"/>
              <a:t>P</a:t>
            </a:r>
            <a:r>
              <a:rPr lang="fi-FI" sz="1600" dirty="0" err="1"/>
              <a:t>embangunan</a:t>
            </a:r>
            <a:r>
              <a:rPr lang="fi-FI" sz="1600" dirty="0"/>
              <a:t> </a:t>
            </a:r>
            <a:r>
              <a:rPr lang="fi-FI" sz="1600" dirty="0" err="1"/>
              <a:t>Desa</a:t>
            </a:r>
            <a:r>
              <a:rPr lang="fi-FI" sz="1600" dirty="0"/>
              <a:t> </a:t>
            </a:r>
            <a:r>
              <a:rPr lang="fi-FI" sz="1600" dirty="0" err="1" smtClean="0"/>
              <a:t>dilaksanakan</a:t>
            </a:r>
            <a:r>
              <a:rPr lang="fi-FI" sz="1600" dirty="0" smtClean="0"/>
              <a:t> </a:t>
            </a:r>
            <a:r>
              <a:rPr lang="fi-FI" sz="1600" dirty="0" err="1"/>
              <a:t>oleh</a:t>
            </a:r>
            <a:r>
              <a:rPr lang="fi-FI" sz="1600" dirty="0"/>
              <a:t> </a:t>
            </a:r>
            <a:r>
              <a:rPr lang="id-ID" sz="1600" dirty="0"/>
              <a:t>P</a:t>
            </a:r>
            <a:r>
              <a:rPr lang="fi-FI" sz="1600" dirty="0" err="1"/>
              <a:t>emerintah</a:t>
            </a:r>
            <a:r>
              <a:rPr lang="fi-FI" sz="1600" dirty="0"/>
              <a:t> </a:t>
            </a:r>
            <a:r>
              <a:rPr lang="id-ID" sz="1600" dirty="0"/>
              <a:t>Desa</a:t>
            </a:r>
            <a:r>
              <a:rPr lang="fi-FI" sz="1600" dirty="0"/>
              <a:t> </a:t>
            </a:r>
            <a:r>
              <a:rPr lang="fi-FI" sz="1600" dirty="0" err="1"/>
              <a:t>dengan</a:t>
            </a:r>
            <a:r>
              <a:rPr lang="fi-FI" sz="1600" dirty="0"/>
              <a:t> </a:t>
            </a:r>
            <a:r>
              <a:rPr lang="fi-FI" sz="1600" b="1" dirty="0" err="1"/>
              <a:t>melibatkan</a:t>
            </a:r>
            <a:r>
              <a:rPr lang="fi-FI" sz="1600" b="1" dirty="0"/>
              <a:t> </a:t>
            </a:r>
            <a:r>
              <a:rPr lang="fi-FI" sz="1600" b="1" dirty="0" err="1"/>
              <a:t>seluruh</a:t>
            </a:r>
            <a:r>
              <a:rPr lang="fi-FI" sz="1600" b="1" dirty="0"/>
              <a:t> </a:t>
            </a:r>
            <a:r>
              <a:rPr lang="fi-FI" sz="1600" b="1" dirty="0" err="1"/>
              <a:t>masyarakat</a:t>
            </a:r>
            <a:r>
              <a:rPr lang="fi-FI" sz="1600" b="1" dirty="0"/>
              <a:t> </a:t>
            </a:r>
            <a:r>
              <a:rPr lang="fi-FI" sz="1600" b="1" dirty="0" err="1"/>
              <a:t>Desa</a:t>
            </a:r>
            <a:r>
              <a:rPr lang="id-ID" sz="1600" dirty="0"/>
              <a:t> dengan semangat gotong royong</a:t>
            </a:r>
            <a:r>
              <a:rPr lang="fi-FI" sz="1600" dirty="0"/>
              <a:t>.</a:t>
            </a:r>
            <a:endParaRPr lang="en-US" sz="1600" dirty="0"/>
          </a:p>
          <a:p>
            <a:pPr>
              <a:spcBef>
                <a:spcPts val="1536"/>
              </a:spcBef>
            </a:pPr>
            <a:r>
              <a:rPr lang="fi-FI" sz="1600" dirty="0" err="1"/>
              <a:t>Pelaksanaan</a:t>
            </a:r>
            <a:r>
              <a:rPr lang="fi-FI" sz="1600" dirty="0"/>
              <a:t> </a:t>
            </a:r>
            <a:r>
              <a:rPr lang="id-ID" sz="1600" dirty="0"/>
              <a:t>P</a:t>
            </a:r>
            <a:r>
              <a:rPr lang="fi-FI" sz="1600" dirty="0" err="1"/>
              <a:t>embangunan</a:t>
            </a:r>
            <a:r>
              <a:rPr lang="fi-FI" sz="1600" dirty="0"/>
              <a:t> </a:t>
            </a:r>
            <a:r>
              <a:rPr lang="fi-FI" sz="1600" dirty="0" err="1"/>
              <a:t>Desa</a:t>
            </a:r>
            <a:r>
              <a:rPr lang="fi-FI" sz="1600" dirty="0"/>
              <a:t> </a:t>
            </a:r>
            <a:r>
              <a:rPr lang="fi-FI" sz="1600" dirty="0" err="1" smtClean="0"/>
              <a:t>dilakukan</a:t>
            </a:r>
            <a:r>
              <a:rPr lang="fi-FI" sz="1600" dirty="0" smtClean="0"/>
              <a:t> </a:t>
            </a:r>
            <a:r>
              <a:rPr lang="fi-FI" sz="1600" dirty="0" err="1"/>
              <a:t>dengan</a:t>
            </a:r>
            <a:r>
              <a:rPr lang="fi-FI" sz="1600" dirty="0"/>
              <a:t> </a:t>
            </a:r>
            <a:r>
              <a:rPr lang="fi-FI" sz="1600" dirty="0" err="1"/>
              <a:t>memanfaatkan</a:t>
            </a:r>
            <a:r>
              <a:rPr lang="fi-FI" sz="1600" dirty="0"/>
              <a:t> </a:t>
            </a:r>
            <a:r>
              <a:rPr lang="fi-FI" sz="1600" dirty="0" err="1"/>
              <a:t>kearifan</a:t>
            </a:r>
            <a:r>
              <a:rPr lang="fi-FI" sz="1600" dirty="0"/>
              <a:t> </a:t>
            </a:r>
            <a:r>
              <a:rPr lang="fi-FI" sz="1600" dirty="0" err="1"/>
              <a:t>lokal</a:t>
            </a:r>
            <a:r>
              <a:rPr lang="fi-FI" sz="1600" dirty="0"/>
              <a:t> </a:t>
            </a:r>
            <a:r>
              <a:rPr lang="fi-FI" sz="1600" dirty="0" err="1"/>
              <a:t>dan</a:t>
            </a:r>
            <a:r>
              <a:rPr lang="fi-FI" sz="1600" dirty="0"/>
              <a:t> </a:t>
            </a:r>
            <a:r>
              <a:rPr lang="fi-FI" sz="1600" dirty="0" err="1"/>
              <a:t>sumber</a:t>
            </a:r>
            <a:r>
              <a:rPr lang="fi-FI" sz="1600" dirty="0"/>
              <a:t> </a:t>
            </a:r>
            <a:r>
              <a:rPr lang="fi-FI" sz="1600" dirty="0" err="1"/>
              <a:t>daya</a:t>
            </a:r>
            <a:r>
              <a:rPr lang="fi-FI" sz="1600" dirty="0"/>
              <a:t> </a:t>
            </a:r>
            <a:r>
              <a:rPr lang="fi-FI" sz="1600" dirty="0" err="1"/>
              <a:t>alam</a:t>
            </a:r>
            <a:r>
              <a:rPr lang="fi-FI" sz="1600" dirty="0"/>
              <a:t> </a:t>
            </a:r>
            <a:r>
              <a:rPr lang="fi-FI" sz="1600" dirty="0" err="1"/>
              <a:t>Desa</a:t>
            </a:r>
            <a:r>
              <a:rPr lang="fi-FI" sz="1600" dirty="0"/>
              <a:t>.</a:t>
            </a:r>
            <a:endParaRPr lang="en-US" sz="1600" dirty="0"/>
          </a:p>
          <a:p>
            <a:pPr>
              <a:spcBef>
                <a:spcPts val="1536"/>
              </a:spcBef>
            </a:pPr>
            <a:r>
              <a:rPr lang="id-ID" sz="1600" b="1" dirty="0"/>
              <a:t>P</a:t>
            </a:r>
            <a:r>
              <a:rPr lang="fi-FI" sz="1600" b="1" dirty="0" err="1"/>
              <a:t>embangunan</a:t>
            </a:r>
            <a:r>
              <a:rPr lang="fi-FI" sz="1600" b="1" dirty="0"/>
              <a:t> </a:t>
            </a:r>
            <a:r>
              <a:rPr lang="id-ID" sz="1600" b="1" dirty="0"/>
              <a:t>lokal </a:t>
            </a:r>
            <a:r>
              <a:rPr lang="fi-FI" sz="1600" b="1" dirty="0" err="1"/>
              <a:t>berskala</a:t>
            </a:r>
            <a:r>
              <a:rPr lang="fi-FI" sz="1600" b="1" dirty="0"/>
              <a:t> </a:t>
            </a:r>
            <a:r>
              <a:rPr lang="id-ID" sz="1600" b="1" dirty="0"/>
              <a:t>Desa</a:t>
            </a:r>
            <a:r>
              <a:rPr lang="fi-FI" sz="1600" b="1" dirty="0"/>
              <a:t> </a:t>
            </a:r>
            <a:r>
              <a:rPr lang="fi-FI" sz="1600" b="1" dirty="0" err="1"/>
              <a:t>dilaksanakan</a:t>
            </a:r>
            <a:r>
              <a:rPr lang="fi-FI" sz="1600" b="1" dirty="0"/>
              <a:t> </a:t>
            </a:r>
            <a:r>
              <a:rPr lang="fi-FI" sz="1600" b="1" dirty="0" err="1"/>
              <a:t>sendiri</a:t>
            </a:r>
            <a:r>
              <a:rPr lang="fi-FI" sz="1600" b="1" dirty="0"/>
              <a:t> </a:t>
            </a:r>
            <a:r>
              <a:rPr lang="fi-FI" sz="1600" b="1" dirty="0" err="1"/>
              <a:t>oleh</a:t>
            </a:r>
            <a:r>
              <a:rPr lang="fi-FI" sz="1600" b="1" dirty="0"/>
              <a:t> </a:t>
            </a:r>
            <a:r>
              <a:rPr lang="fi-FI" sz="1600" b="1" dirty="0" err="1" smtClean="0"/>
              <a:t>Desa</a:t>
            </a:r>
            <a:r>
              <a:rPr lang="fi-FI" sz="1600" dirty="0" smtClean="0"/>
              <a:t> </a:t>
            </a:r>
            <a:r>
              <a:rPr lang="en-US" sz="1600" dirty="0" smtClean="0">
                <a:sym typeface="Wingdings"/>
              </a:rPr>
              <a:t> </a:t>
            </a:r>
            <a:r>
              <a:rPr lang="en-US" sz="1600" b="1" dirty="0" err="1" smtClean="0">
                <a:sym typeface="Wingdings"/>
              </a:rPr>
              <a:t>Swakelola</a:t>
            </a:r>
            <a:r>
              <a:rPr lang="fi-FI" sz="1600" dirty="0" smtClean="0"/>
              <a:t> </a:t>
            </a:r>
            <a:endParaRPr lang="en-US" sz="1600" dirty="0"/>
          </a:p>
          <a:p>
            <a:pPr>
              <a:spcBef>
                <a:spcPts val="1536"/>
              </a:spcBef>
            </a:pPr>
            <a:r>
              <a:rPr lang="fi-FI" sz="1600" b="1" dirty="0" err="1"/>
              <a:t>Pelaksanaan</a:t>
            </a:r>
            <a:r>
              <a:rPr lang="fi-FI" sz="1600" b="1" dirty="0"/>
              <a:t> </a:t>
            </a:r>
            <a:r>
              <a:rPr lang="fi-FI" sz="1600" b="1" dirty="0" err="1"/>
              <a:t>program</a:t>
            </a:r>
            <a:r>
              <a:rPr lang="fi-FI" sz="1600" b="1" dirty="0"/>
              <a:t> </a:t>
            </a:r>
            <a:r>
              <a:rPr lang="id-ID" sz="1600" b="1" dirty="0"/>
              <a:t>se</a:t>
            </a:r>
            <a:r>
              <a:rPr lang="fi-FI" sz="1600" b="1" dirty="0" err="1"/>
              <a:t>ktor</a:t>
            </a:r>
            <a:r>
              <a:rPr lang="id-ID" sz="1600" b="1" dirty="0"/>
              <a:t>al</a:t>
            </a:r>
            <a:r>
              <a:rPr lang="fi-FI" sz="1600" b="1" dirty="0"/>
              <a:t> </a:t>
            </a:r>
            <a:r>
              <a:rPr lang="fi-FI" sz="1600" b="1" dirty="0" err="1"/>
              <a:t>yang</a:t>
            </a:r>
            <a:r>
              <a:rPr lang="fi-FI" sz="1600" b="1" dirty="0"/>
              <a:t> </a:t>
            </a:r>
            <a:r>
              <a:rPr lang="fi-FI" sz="1600" b="1" dirty="0" err="1"/>
              <a:t>masuk</a:t>
            </a:r>
            <a:r>
              <a:rPr lang="fi-FI" sz="1600" b="1" dirty="0"/>
              <a:t> ke </a:t>
            </a:r>
            <a:r>
              <a:rPr lang="fi-FI" sz="1600" b="1" dirty="0" err="1"/>
              <a:t>Desa</a:t>
            </a:r>
            <a:r>
              <a:rPr lang="fi-FI" sz="1600" b="1" dirty="0"/>
              <a:t> </a:t>
            </a:r>
            <a:r>
              <a:rPr lang="fi-FI" sz="1600" b="1" dirty="0" err="1"/>
              <a:t>diinformasikan</a:t>
            </a:r>
            <a:r>
              <a:rPr lang="fi-FI" sz="1600" b="1" dirty="0"/>
              <a:t> </a:t>
            </a:r>
            <a:r>
              <a:rPr lang="fi-FI" sz="1600" b="1" dirty="0" err="1"/>
              <a:t>kepada</a:t>
            </a:r>
            <a:r>
              <a:rPr lang="fi-FI" sz="1600" b="1" dirty="0"/>
              <a:t> </a:t>
            </a:r>
            <a:r>
              <a:rPr lang="id-ID" sz="1600" b="1" dirty="0"/>
              <a:t>P</a:t>
            </a:r>
            <a:r>
              <a:rPr lang="fi-FI" sz="1600" b="1" dirty="0" err="1"/>
              <a:t>emerintah</a:t>
            </a:r>
            <a:r>
              <a:rPr lang="fi-FI" sz="1600" b="1" dirty="0"/>
              <a:t> </a:t>
            </a:r>
            <a:r>
              <a:rPr lang="id-ID" sz="1600" b="1" dirty="0"/>
              <a:t>Desa untuk diintegrasikan dengan Pembangunan Desa. </a:t>
            </a:r>
            <a:endParaRPr lang="en-US" sz="1600" b="1" dirty="0"/>
          </a:p>
          <a:p>
            <a:pPr marL="0" indent="0">
              <a:spcBef>
                <a:spcPts val="1536"/>
              </a:spcBef>
              <a:buNone/>
            </a:pPr>
            <a:r>
              <a:rPr lang="en-US" sz="1600" dirty="0"/>
              <a:t> </a:t>
            </a:r>
          </a:p>
          <a:p>
            <a:pPr>
              <a:spcBef>
                <a:spcPts val="1536"/>
              </a:spcBef>
            </a:pPr>
            <a:endParaRPr lang="en-US" sz="1600" dirty="0"/>
          </a:p>
          <a:p>
            <a:pPr>
              <a:spcBef>
                <a:spcPts val="1536"/>
              </a:spcBef>
            </a:pPr>
            <a:endParaRPr lang="en-US" sz="1600" dirty="0"/>
          </a:p>
        </p:txBody>
      </p:sp>
      <p:sp>
        <p:nvSpPr>
          <p:cNvPr id="4" name="Slide Number Placeholder 3"/>
          <p:cNvSpPr>
            <a:spLocks noGrp="1"/>
          </p:cNvSpPr>
          <p:nvPr>
            <p:ph type="sldNum" sz="quarter" idx="12"/>
          </p:nvPr>
        </p:nvSpPr>
        <p:spPr/>
        <p:txBody>
          <a:bodyPr/>
          <a:lstStyle/>
          <a:p>
            <a:fld id="{752FB977-8826-1A49-9D54-BA290125B332}" type="slidenum">
              <a:rPr lang="en-US" smtClean="0"/>
              <a:pPr/>
              <a:t>19</a:t>
            </a:fld>
            <a:endParaRPr lang="en-US"/>
          </a:p>
        </p:txBody>
      </p:sp>
    </p:spTree>
    <p:extLst>
      <p:ext uri="{BB962C8B-B14F-4D97-AF65-F5344CB8AC3E}">
        <p14:creationId xmlns="" xmlns:p14="http://schemas.microsoft.com/office/powerpoint/2010/main" val="22392137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4" name="Rectangle 4"/>
          <p:cNvSpPr>
            <a:spLocks noChangeArrowheads="1"/>
          </p:cNvSpPr>
          <p:nvPr/>
        </p:nvSpPr>
        <p:spPr bwMode="auto">
          <a:xfrm>
            <a:off x="0" y="0"/>
            <a:ext cx="9144000" cy="69215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lgn="ctr">
              <a:defRPr/>
            </a:pPr>
            <a:r>
              <a:rPr lang="en-US" sz="2400" b="1" smtClean="0">
                <a:effectLst>
                  <a:outerShdw blurRad="38100" dist="38100" dir="2700000" algn="tl">
                    <a:srgbClr val="C0C0C0"/>
                  </a:outerShdw>
                </a:effectLst>
              </a:rPr>
              <a:t>PEMBERDAYAAN MASYARAKAT di INDONESIA</a:t>
            </a:r>
            <a:endParaRPr lang="en-US" sz="2400" b="1" dirty="0">
              <a:effectLst>
                <a:outerShdw blurRad="38100" dist="38100" dir="2700000" algn="tl">
                  <a:srgbClr val="C0C0C0"/>
                </a:outerShdw>
              </a:effectLst>
            </a:endParaRPr>
          </a:p>
        </p:txBody>
      </p:sp>
      <p:sp>
        <p:nvSpPr>
          <p:cNvPr id="6" name="Rectangle 5"/>
          <p:cNvSpPr>
            <a:spLocks noChangeArrowheads="1"/>
          </p:cNvSpPr>
          <p:nvPr/>
        </p:nvSpPr>
        <p:spPr bwMode="auto">
          <a:xfrm>
            <a:off x="0" y="692150"/>
            <a:ext cx="9144000" cy="5743819"/>
          </a:xfrm>
          <a:prstGeom prst="rect">
            <a:avLst/>
          </a:prstGeom>
          <a:noFill/>
          <a:ln w="9525">
            <a:noFill/>
            <a:miter lim="800000"/>
            <a:headEnd/>
            <a:tailEnd/>
          </a:ln>
        </p:spPr>
        <p:txBody>
          <a:bodyPr/>
          <a:lstStyle/>
          <a:p>
            <a:pPr marL="609600" lvl="0" indent="-609600">
              <a:spcBef>
                <a:spcPct val="20000"/>
              </a:spcBef>
              <a:buFont typeface="Wingdings" pitchFamily="2" charset="2"/>
              <a:buChar char="ü"/>
              <a:defRPr/>
            </a:pPr>
            <a:r>
              <a:rPr lang="en-US" sz="2200" smtClean="0">
                <a:latin typeface="+mn-lt"/>
                <a:cs typeface="Aharoni" pitchFamily="2" charset="-79"/>
              </a:rPr>
              <a:t>Pemberdayaan masyarakat diartikan sebagai tindakan pemberkuasaan rakyat </a:t>
            </a:r>
            <a:r>
              <a:rPr lang="en-US" sz="2200" smtClean="0"/>
              <a:t>agar mereka mampu secara mandiri “menguasai sumberdaya yang menjadi milik/haknya untuk digunakan mensejahterakan hidupnya.</a:t>
            </a:r>
          </a:p>
          <a:p>
            <a:pPr marL="609600" indent="-609600">
              <a:spcBef>
                <a:spcPct val="20000"/>
              </a:spcBef>
              <a:buFont typeface="Wingdings" pitchFamily="2" charset="2"/>
              <a:buChar char="ü"/>
              <a:defRPr/>
            </a:pPr>
            <a:r>
              <a:rPr lang="en-US" sz="2200" smtClean="0">
                <a:latin typeface="+mn-lt"/>
                <a:cs typeface="Aharoni" pitchFamily="2" charset="-79"/>
              </a:rPr>
              <a:t>Intisari pemberdayaan masyarakat adalah </a:t>
            </a:r>
            <a:r>
              <a:rPr lang="en-US" sz="2200">
                <a:latin typeface="+mn-lt"/>
                <a:cs typeface="Aharoni" pitchFamily="2" charset="-79"/>
              </a:rPr>
              <a:t>menciptakan aturan main pembangunan desa yang mengutamakan, mengedepankan bahkan melindungi otonomi masyarakat dalam pengambilan keputusan terhadap aset-aset pembangunan </a:t>
            </a:r>
            <a:r>
              <a:rPr lang="en-US" sz="2200" smtClean="0">
                <a:latin typeface="+mn-lt"/>
                <a:cs typeface="Aharoni" pitchFamily="2" charset="-79"/>
              </a:rPr>
              <a:t>desa. </a:t>
            </a:r>
          </a:p>
          <a:p>
            <a:pPr marL="609600" indent="-609600">
              <a:spcBef>
                <a:spcPct val="20000"/>
              </a:spcBef>
              <a:buFont typeface="Wingdings" pitchFamily="2" charset="2"/>
              <a:buChar char="ü"/>
              <a:defRPr/>
            </a:pPr>
            <a:r>
              <a:rPr lang="en-US" sz="2200" smtClean="0">
                <a:latin typeface="+mn-lt"/>
                <a:cs typeface="Aharoni" pitchFamily="2" charset="-79"/>
              </a:rPr>
              <a:t>Praktek pemberdayaan masyarakat </a:t>
            </a:r>
            <a:r>
              <a:rPr lang="en-US" sz="2200">
                <a:latin typeface="+mn-lt"/>
                <a:cs typeface="Aharoni" pitchFamily="2" charset="-79"/>
              </a:rPr>
              <a:t>diarahkan untuk memberikan jaminan masyarakat desa mampu mengelola secara mandiri perencanaan, pelaksanaan, pengawasan, dan evaluasi kegiatan pembangunan desa beserta pendayagunaan hasil-hasil pembangunan desa yang semuanya itu dilakukan secara mandiri</a:t>
            </a:r>
            <a:r>
              <a:rPr lang="en-US" sz="2200" smtClean="0">
                <a:latin typeface="+mn-lt"/>
                <a:cs typeface="Aharoni" pitchFamily="2" charset="-79"/>
              </a:rPr>
              <a:t>.</a:t>
            </a:r>
          </a:p>
          <a:p>
            <a:pPr marL="609600" indent="-609600">
              <a:spcBef>
                <a:spcPct val="20000"/>
              </a:spcBef>
              <a:buFont typeface="Wingdings" pitchFamily="2" charset="2"/>
              <a:buChar char="ü"/>
              <a:defRPr/>
            </a:pPr>
            <a:r>
              <a:rPr lang="en-US" sz="2200" smtClean="0">
                <a:cs typeface="Aharoni" pitchFamily="2" charset="-79"/>
              </a:rPr>
              <a:t>Musyawarah desa/musyawarah antar desa merupakan ruang publik politik untuk pengambilan keputusan kebijakan publik yang partisipatif</a:t>
            </a:r>
          </a:p>
          <a:p>
            <a:pPr marL="609600" indent="-609600">
              <a:spcBef>
                <a:spcPct val="20000"/>
              </a:spcBef>
              <a:buFont typeface="Wingdings" pitchFamily="2" charset="2"/>
              <a:buChar char="ü"/>
              <a:defRPr/>
            </a:pPr>
            <a:r>
              <a:rPr lang="en-US" sz="2200" smtClean="0">
                <a:latin typeface="+mn-lt"/>
                <a:cs typeface="Aharoni" pitchFamily="2" charset="-79"/>
              </a:rPr>
              <a:t>Pengembangan kapasitas desa melalui penyediaan tenaga pendamping dan pelatihan-pelatihan secara berkelanjutan.</a:t>
            </a:r>
            <a:endParaRPr lang="en-US" sz="2200" dirty="0">
              <a:latin typeface="+mj-lt"/>
              <a:cs typeface="Aharoni" pitchFamily="2" charset="-79"/>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204"/>
            <a:ext cx="9144000" cy="1289204"/>
          </a:xfrm>
          <a:solidFill>
            <a:srgbClr val="CCFFCC"/>
          </a:solidFill>
        </p:spPr>
        <p:txBody>
          <a:bodyPr>
            <a:normAutofit/>
          </a:bodyPr>
          <a:lstStyle/>
          <a:p>
            <a:r>
              <a:rPr lang="en-US" sz="3600" b="1" dirty="0" err="1" smtClean="0"/>
              <a:t>Pemantauan</a:t>
            </a:r>
            <a:r>
              <a:rPr lang="en-US" sz="3600" b="1" dirty="0" smtClean="0"/>
              <a:t> </a:t>
            </a:r>
            <a:r>
              <a:rPr lang="en-US" sz="3600" b="1" dirty="0" err="1"/>
              <a:t>dan</a:t>
            </a:r>
            <a:r>
              <a:rPr lang="en-US" sz="3600" b="1" dirty="0"/>
              <a:t> </a:t>
            </a:r>
            <a:r>
              <a:rPr lang="en-US" sz="3600" b="1" dirty="0" err="1"/>
              <a:t>Pengawasan</a:t>
            </a:r>
            <a:r>
              <a:rPr lang="en-US" sz="3600" b="1" dirty="0"/>
              <a:t> Pembangunan </a:t>
            </a:r>
            <a:r>
              <a:rPr lang="id-ID" sz="3600" b="1" dirty="0" smtClean="0"/>
              <a:t>Desa (Pasal 82)</a:t>
            </a:r>
            <a:endParaRPr lang="en-US" sz="3600" dirty="0"/>
          </a:p>
        </p:txBody>
      </p:sp>
      <p:sp>
        <p:nvSpPr>
          <p:cNvPr id="3" name="Content Placeholder 2"/>
          <p:cNvSpPr>
            <a:spLocks noGrp="1"/>
          </p:cNvSpPr>
          <p:nvPr>
            <p:ph idx="1"/>
          </p:nvPr>
        </p:nvSpPr>
        <p:spPr/>
        <p:txBody>
          <a:bodyPr>
            <a:normAutofit fontScale="70000" lnSpcReduction="20000"/>
          </a:bodyPr>
          <a:lstStyle/>
          <a:p>
            <a:pPr lvl="0">
              <a:spcBef>
                <a:spcPts val="1200"/>
              </a:spcBef>
            </a:pPr>
            <a:r>
              <a:rPr lang="id-ID" dirty="0" smtClean="0"/>
              <a:t>Masyarakat </a:t>
            </a:r>
            <a:r>
              <a:rPr lang="id-ID" dirty="0"/>
              <a:t>Desa </a:t>
            </a:r>
            <a:r>
              <a:rPr lang="id-ID" b="1" dirty="0"/>
              <a:t>berhak mendapatkan informasi </a:t>
            </a:r>
            <a:r>
              <a:rPr lang="id-ID" dirty="0"/>
              <a:t>mengenai rencana dan pelaksanaan Pembangunan Desa.</a:t>
            </a:r>
            <a:endParaRPr lang="en-US" dirty="0"/>
          </a:p>
          <a:p>
            <a:pPr lvl="0">
              <a:spcBef>
                <a:spcPts val="1200"/>
              </a:spcBef>
            </a:pPr>
            <a:r>
              <a:rPr lang="id-ID" dirty="0"/>
              <a:t>Masyarakat Desa </a:t>
            </a:r>
            <a:r>
              <a:rPr lang="id-ID" b="1" dirty="0"/>
              <a:t>berhak melakukan pemantauan</a:t>
            </a:r>
            <a:r>
              <a:rPr lang="id-ID" dirty="0"/>
              <a:t> terhadap pelaksanaan Pembangunan Desa.</a:t>
            </a:r>
            <a:endParaRPr lang="en-US" dirty="0"/>
          </a:p>
          <a:p>
            <a:pPr lvl="0">
              <a:spcBef>
                <a:spcPts val="1200"/>
              </a:spcBef>
            </a:pPr>
            <a:r>
              <a:rPr lang="id-ID" dirty="0"/>
              <a:t>Masyarakat Desa </a:t>
            </a:r>
            <a:r>
              <a:rPr lang="id-ID" b="1" dirty="0"/>
              <a:t>melaporkan hasil pemantauan dan berbagai keluhan </a:t>
            </a:r>
            <a:r>
              <a:rPr lang="id-ID" dirty="0"/>
              <a:t>terhadap pelaksanaan Pembangunan Desa kepada Pemerintah Desa dan Badan Permusyawaratan Desa.</a:t>
            </a:r>
            <a:endParaRPr lang="en-US" dirty="0"/>
          </a:p>
          <a:p>
            <a:pPr lvl="0">
              <a:spcBef>
                <a:spcPts val="1200"/>
              </a:spcBef>
            </a:pPr>
            <a:r>
              <a:rPr lang="id-ID" b="1" dirty="0"/>
              <a:t>Pemerintah Desa wajib menginformasikan perencanaan dan pelaksanaan </a:t>
            </a:r>
            <a:r>
              <a:rPr lang="id-ID" b="1" dirty="0" smtClean="0"/>
              <a:t>Pembangunan</a:t>
            </a:r>
            <a:r>
              <a:rPr lang="id-ID" dirty="0" smtClean="0"/>
              <a:t> </a:t>
            </a:r>
            <a:r>
              <a:rPr lang="en-US" dirty="0" smtClean="0"/>
              <a:t>–</a:t>
            </a:r>
            <a:r>
              <a:rPr lang="id-ID" dirty="0" smtClean="0"/>
              <a:t>termasuk APBDesa- </a:t>
            </a:r>
            <a:r>
              <a:rPr lang="id-ID" b="1" dirty="0" smtClean="0"/>
              <a:t>kepada </a:t>
            </a:r>
            <a:r>
              <a:rPr lang="id-ID" b="1" dirty="0"/>
              <a:t>masyarakat Desa </a:t>
            </a:r>
            <a:r>
              <a:rPr lang="id-ID" dirty="0"/>
              <a:t>melalui layanan informasi kepada umum dan melaporkannya dalam Musyawarah Desa paling sedikit 1 (satu) tahun sekali.</a:t>
            </a:r>
            <a:endParaRPr lang="en-US" dirty="0"/>
          </a:p>
          <a:p>
            <a:pPr lvl="0">
              <a:spcBef>
                <a:spcPts val="1200"/>
              </a:spcBef>
            </a:pPr>
            <a:r>
              <a:rPr lang="id-ID" dirty="0"/>
              <a:t>Masyarakat Desa berpartisipasi dalam Musyawarah Desa untuk </a:t>
            </a:r>
            <a:r>
              <a:rPr lang="id-ID" b="1" dirty="0"/>
              <a:t>menanggapi laporan pelaksanaan Pembangunan Desa</a:t>
            </a:r>
            <a:r>
              <a:rPr lang="id-ID" dirty="0" smtClean="0"/>
              <a:t>.</a:t>
            </a:r>
            <a:endParaRPr lang="en-US" dirty="0"/>
          </a:p>
        </p:txBody>
      </p:sp>
      <p:sp>
        <p:nvSpPr>
          <p:cNvPr id="4" name="Slide Number Placeholder 3"/>
          <p:cNvSpPr>
            <a:spLocks noGrp="1"/>
          </p:cNvSpPr>
          <p:nvPr>
            <p:ph type="sldNum" sz="quarter" idx="12"/>
          </p:nvPr>
        </p:nvSpPr>
        <p:spPr/>
        <p:txBody>
          <a:bodyPr/>
          <a:lstStyle/>
          <a:p>
            <a:fld id="{752FB977-8826-1A49-9D54-BA290125B332}" type="slidenum">
              <a:rPr lang="en-US" smtClean="0"/>
              <a:pPr/>
              <a:t>20</a:t>
            </a:fld>
            <a:endParaRPr lang="en-US"/>
          </a:p>
        </p:txBody>
      </p:sp>
    </p:spTree>
    <p:extLst>
      <p:ext uri="{BB962C8B-B14F-4D97-AF65-F5344CB8AC3E}">
        <p14:creationId xmlns="" xmlns:p14="http://schemas.microsoft.com/office/powerpoint/2010/main" val="9718639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52308"/>
          </a:xfrm>
          <a:solidFill>
            <a:schemeClr val="accent3"/>
          </a:solidFill>
        </p:spPr>
        <p:txBody>
          <a:bodyPr>
            <a:normAutofit/>
          </a:bodyPr>
          <a:lstStyle/>
          <a:p>
            <a:r>
              <a:rPr lang="id-ID" sz="3200" b="1" dirty="0" smtClean="0"/>
              <a:t>Mengapa Negara Harus </a:t>
            </a:r>
            <a:r>
              <a:rPr lang="en-US" sz="3200" b="1" dirty="0" err="1" smtClean="0"/>
              <a:t>Mendukung</a:t>
            </a:r>
            <a:r>
              <a:rPr lang="en-US" sz="3200" b="1" dirty="0" smtClean="0"/>
              <a:t> Pembangunan </a:t>
            </a:r>
            <a:r>
              <a:rPr lang="en-US" sz="3200" b="1" dirty="0" err="1" smtClean="0"/>
              <a:t>Skala</a:t>
            </a:r>
            <a:r>
              <a:rPr lang="en-US" sz="3200" b="1" dirty="0" smtClean="0"/>
              <a:t> </a:t>
            </a:r>
            <a:r>
              <a:rPr lang="en-US" sz="3200" b="1" dirty="0" err="1" smtClean="0"/>
              <a:t>Lokal</a:t>
            </a:r>
            <a:r>
              <a:rPr lang="en-US" sz="3200" b="1" dirty="0" smtClean="0"/>
              <a:t> </a:t>
            </a:r>
            <a:r>
              <a:rPr lang="en-US" sz="3200" b="1" dirty="0" err="1" smtClean="0"/>
              <a:t>Desa</a:t>
            </a:r>
            <a:r>
              <a:rPr lang="id-ID" sz="3200" b="1" dirty="0" smtClean="0"/>
              <a:t>?</a:t>
            </a:r>
            <a:endParaRPr lang="id-ID" sz="3200" b="1" dirty="0"/>
          </a:p>
        </p:txBody>
      </p:sp>
      <p:sp>
        <p:nvSpPr>
          <p:cNvPr id="3" name="Content Placeholder 2"/>
          <p:cNvSpPr>
            <a:spLocks noGrp="1"/>
          </p:cNvSpPr>
          <p:nvPr>
            <p:ph idx="1"/>
          </p:nvPr>
        </p:nvSpPr>
        <p:spPr>
          <a:xfrm>
            <a:off x="357158" y="1458128"/>
            <a:ext cx="8501122" cy="5435600"/>
          </a:xfrm>
        </p:spPr>
        <p:txBody>
          <a:bodyPr>
            <a:noAutofit/>
          </a:bodyPr>
          <a:lstStyle/>
          <a:p>
            <a:pPr>
              <a:spcBef>
                <a:spcPts val="600"/>
              </a:spcBef>
              <a:spcAft>
                <a:spcPts val="600"/>
              </a:spcAft>
            </a:pPr>
            <a:r>
              <a:rPr lang="en-US" sz="2000" dirty="0" err="1" smtClean="0"/>
              <a:t>Implikasi</a:t>
            </a:r>
            <a:r>
              <a:rPr lang="en-US" sz="2000" dirty="0" smtClean="0"/>
              <a:t> </a:t>
            </a:r>
            <a:r>
              <a:rPr lang="en-US" sz="2000" dirty="0" err="1" smtClean="0"/>
              <a:t>asas</a:t>
            </a:r>
            <a:r>
              <a:rPr lang="en-US" sz="2000" dirty="0" smtClean="0"/>
              <a:t> </a:t>
            </a:r>
            <a:r>
              <a:rPr lang="en-US" sz="2000" dirty="0" err="1" smtClean="0"/>
              <a:t>pengakuan</a:t>
            </a:r>
            <a:r>
              <a:rPr lang="en-US" sz="2000" dirty="0" smtClean="0"/>
              <a:t>, </a:t>
            </a:r>
            <a:r>
              <a:rPr lang="en-US" sz="2000" dirty="0" err="1" smtClean="0"/>
              <a:t>subsidiaritas</a:t>
            </a:r>
            <a:r>
              <a:rPr lang="en-US" sz="2000" dirty="0" smtClean="0"/>
              <a:t> </a:t>
            </a:r>
            <a:r>
              <a:rPr lang="en-US" sz="2000" dirty="0" err="1" smtClean="0"/>
              <a:t>dan</a:t>
            </a:r>
            <a:r>
              <a:rPr lang="en-US" sz="2000" dirty="0" smtClean="0"/>
              <a:t> </a:t>
            </a:r>
            <a:r>
              <a:rPr lang="en-US" sz="2000" dirty="0" err="1" smtClean="0"/>
              <a:t>pemberdayaan</a:t>
            </a:r>
            <a:r>
              <a:rPr lang="en-US" sz="2000" dirty="0" smtClean="0"/>
              <a:t>.</a:t>
            </a:r>
          </a:p>
          <a:p>
            <a:pPr lvl="1">
              <a:spcBef>
                <a:spcPts val="600"/>
              </a:spcBef>
              <a:spcAft>
                <a:spcPts val="600"/>
              </a:spcAft>
            </a:pPr>
            <a:r>
              <a:rPr lang="en-US" sz="1800" b="1" dirty="0" smtClean="0"/>
              <a:t>K</a:t>
            </a:r>
            <a:r>
              <a:rPr lang="id-ID" sz="1800" b="1" dirty="0" smtClean="0"/>
              <a:t>esatuan kewenangan skala lokal desa </a:t>
            </a:r>
            <a:r>
              <a:rPr lang="en-US" sz="1800" b="1" dirty="0" smtClean="0">
                <a:sym typeface="Wingdings"/>
              </a:rPr>
              <a:t></a:t>
            </a:r>
            <a:r>
              <a:rPr lang="id-ID" sz="1800" b="1" dirty="0" smtClean="0"/>
              <a:t> Perencanaan </a:t>
            </a:r>
            <a:r>
              <a:rPr lang="en-US" sz="1800" b="1" dirty="0" smtClean="0">
                <a:sym typeface="Wingdings"/>
              </a:rPr>
              <a:t></a:t>
            </a:r>
            <a:r>
              <a:rPr lang="id-ID" sz="1800" b="1" dirty="0" smtClean="0"/>
              <a:t> Keuangan </a:t>
            </a:r>
            <a:r>
              <a:rPr lang="en-US" sz="1800" b="1" dirty="0" smtClean="0">
                <a:sym typeface="Wingdings"/>
              </a:rPr>
              <a:t></a:t>
            </a:r>
            <a:r>
              <a:rPr lang="id-ID" sz="1800" b="1" dirty="0" smtClean="0"/>
              <a:t> </a:t>
            </a:r>
            <a:r>
              <a:rPr lang="en-US" sz="1800" b="1" dirty="0" smtClean="0"/>
              <a:t>P</a:t>
            </a:r>
            <a:r>
              <a:rPr lang="id-ID" sz="1800" b="1" dirty="0" smtClean="0"/>
              <a:t>elaksanaan </a:t>
            </a:r>
            <a:r>
              <a:rPr lang="en-US" sz="1800" b="1" dirty="0"/>
              <a:t>P</a:t>
            </a:r>
            <a:r>
              <a:rPr lang="id-ID" sz="1800" b="1" dirty="0" smtClean="0"/>
              <a:t>embangunan </a:t>
            </a:r>
            <a:r>
              <a:rPr lang="en-US" sz="1800" b="1" dirty="0"/>
              <a:t>D</a:t>
            </a:r>
            <a:r>
              <a:rPr lang="id-ID" sz="1800" b="1" dirty="0" smtClean="0"/>
              <a:t>esa.</a:t>
            </a:r>
          </a:p>
          <a:p>
            <a:pPr>
              <a:spcBef>
                <a:spcPts val="600"/>
              </a:spcBef>
              <a:spcAft>
                <a:spcPts val="600"/>
              </a:spcAft>
            </a:pPr>
            <a:r>
              <a:rPr lang="id-ID" sz="2000" dirty="0" smtClean="0"/>
              <a:t>Investasi di tingkat desa akan menumbuhkan kegiatan ekonomi dan daya saing desa.</a:t>
            </a:r>
          </a:p>
          <a:p>
            <a:pPr>
              <a:spcBef>
                <a:spcPts val="600"/>
              </a:spcBef>
              <a:spcAft>
                <a:spcPts val="600"/>
              </a:spcAft>
            </a:pPr>
            <a:r>
              <a:rPr lang="id-ID" sz="2000" dirty="0" smtClean="0"/>
              <a:t>Devolusi keuangan ke desa terbukti mampu membangkitkan kekuatan sosial di desa (partisipasi masyarakat).</a:t>
            </a:r>
          </a:p>
          <a:p>
            <a:pPr>
              <a:spcBef>
                <a:spcPts val="600"/>
              </a:spcBef>
              <a:spcAft>
                <a:spcPts val="600"/>
              </a:spcAft>
            </a:pPr>
            <a:r>
              <a:rPr lang="id-ID" sz="2000" dirty="0" smtClean="0"/>
              <a:t>Problem kemiskinan terbesar ada di desa.</a:t>
            </a:r>
          </a:p>
          <a:p>
            <a:pPr>
              <a:spcBef>
                <a:spcPts val="600"/>
              </a:spcBef>
              <a:spcAft>
                <a:spcPts val="600"/>
              </a:spcAft>
            </a:pPr>
            <a:r>
              <a:rPr lang="id-ID" sz="2000" dirty="0" smtClean="0"/>
              <a:t>Paradigma pembangunan desa yang dikembangkan dalam RUU Desa</a:t>
            </a:r>
          </a:p>
          <a:p>
            <a:pPr lvl="1">
              <a:spcBef>
                <a:spcPts val="600"/>
              </a:spcBef>
              <a:spcAft>
                <a:spcPts val="600"/>
              </a:spcAft>
            </a:pPr>
            <a:r>
              <a:rPr lang="id-ID" sz="1800" dirty="0" smtClean="0"/>
              <a:t>Pelembagaan program-program skala desa untuk mendorong desa menjadi subyek dalam mengembangkan pelayanan, pembangunan dan pemberdayaan.</a:t>
            </a:r>
          </a:p>
        </p:txBody>
      </p:sp>
      <p:sp>
        <p:nvSpPr>
          <p:cNvPr id="4" name="Slide Number Placeholder 3"/>
          <p:cNvSpPr>
            <a:spLocks noGrp="1"/>
          </p:cNvSpPr>
          <p:nvPr>
            <p:ph type="sldNum" sz="quarter" idx="12"/>
          </p:nvPr>
        </p:nvSpPr>
        <p:spPr/>
        <p:txBody>
          <a:bodyPr/>
          <a:lstStyle/>
          <a:p>
            <a:fld id="{752FB977-8826-1A49-9D54-BA290125B332}" type="slidenum">
              <a:rPr lang="en-US" smtClean="0"/>
              <a:pPr/>
              <a:t>21</a:t>
            </a:fld>
            <a:endParaRPr lang="en-US"/>
          </a:p>
        </p:txBody>
      </p:sp>
    </p:spTree>
    <p:extLst>
      <p:ext uri="{BB962C8B-B14F-4D97-AF65-F5344CB8AC3E}">
        <p14:creationId xmlns="" xmlns:p14="http://schemas.microsoft.com/office/powerpoint/2010/main" val="20578053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52308"/>
          </a:xfrm>
          <a:solidFill>
            <a:schemeClr val="accent3"/>
          </a:solidFill>
        </p:spPr>
        <p:txBody>
          <a:bodyPr>
            <a:normAutofit/>
          </a:bodyPr>
          <a:lstStyle/>
          <a:p>
            <a:r>
              <a:rPr lang="en-US" sz="3200" b="1" dirty="0" err="1" smtClean="0"/>
              <a:t>Masalah</a:t>
            </a:r>
            <a:r>
              <a:rPr lang="en-US" sz="3200" b="1" dirty="0" smtClean="0"/>
              <a:t> </a:t>
            </a:r>
            <a:r>
              <a:rPr lang="en-US" sz="3200" b="1" dirty="0" err="1" smtClean="0"/>
              <a:t>Pelayanan</a:t>
            </a:r>
            <a:r>
              <a:rPr lang="en-US" sz="3200" b="1" dirty="0" smtClean="0"/>
              <a:t>, Pembangunan </a:t>
            </a:r>
            <a:r>
              <a:rPr lang="en-US" sz="3200" b="1" dirty="0" err="1" smtClean="0"/>
              <a:t>dan</a:t>
            </a:r>
            <a:r>
              <a:rPr lang="en-US" sz="3200" b="1" dirty="0" smtClean="0"/>
              <a:t> </a:t>
            </a:r>
            <a:r>
              <a:rPr lang="en-US" sz="3200" b="1" dirty="0" err="1" smtClean="0"/>
              <a:t>Pemberdayaan</a:t>
            </a:r>
            <a:r>
              <a:rPr lang="en-US" sz="3200" b="1" dirty="0" smtClean="0"/>
              <a:t> </a:t>
            </a:r>
            <a:r>
              <a:rPr lang="en-US" sz="3200" b="1" dirty="0" err="1" smtClean="0"/>
              <a:t>Skala</a:t>
            </a:r>
            <a:r>
              <a:rPr lang="en-US" sz="3200" b="1" dirty="0" smtClean="0"/>
              <a:t> </a:t>
            </a:r>
            <a:r>
              <a:rPr lang="en-US" sz="3200" b="1" dirty="0" err="1" smtClean="0"/>
              <a:t>Loka</a:t>
            </a:r>
            <a:r>
              <a:rPr lang="en-US" sz="3200" b="1" dirty="0" smtClean="0"/>
              <a:t> </a:t>
            </a:r>
            <a:r>
              <a:rPr lang="en-US" sz="3200" b="1" dirty="0" err="1" smtClean="0"/>
              <a:t>Desa</a:t>
            </a:r>
            <a:endParaRPr lang="id-ID" sz="3200" b="1" dirty="0"/>
          </a:p>
        </p:txBody>
      </p:sp>
      <p:sp>
        <p:nvSpPr>
          <p:cNvPr id="3" name="Content Placeholder 2"/>
          <p:cNvSpPr>
            <a:spLocks noGrp="1"/>
          </p:cNvSpPr>
          <p:nvPr>
            <p:ph idx="1"/>
          </p:nvPr>
        </p:nvSpPr>
        <p:spPr>
          <a:xfrm>
            <a:off x="357158" y="1458128"/>
            <a:ext cx="8501122" cy="5435600"/>
          </a:xfrm>
        </p:spPr>
        <p:txBody>
          <a:bodyPr>
            <a:noAutofit/>
          </a:bodyPr>
          <a:lstStyle/>
          <a:p>
            <a:pPr>
              <a:spcBef>
                <a:spcPts val="600"/>
              </a:spcBef>
              <a:spcAft>
                <a:spcPts val="600"/>
              </a:spcAft>
            </a:pPr>
            <a:r>
              <a:rPr lang="en-US" sz="2000" b="1" dirty="0" err="1" smtClean="0"/>
              <a:t>Hampir</a:t>
            </a:r>
            <a:r>
              <a:rPr lang="en-US" sz="2000" b="1" dirty="0" smtClean="0"/>
              <a:t> 70% </a:t>
            </a:r>
            <a:r>
              <a:rPr lang="en-US" sz="2000" b="1" dirty="0" err="1" smtClean="0"/>
              <a:t>pemerintahan</a:t>
            </a:r>
            <a:r>
              <a:rPr lang="en-US" sz="2000" b="1" dirty="0" smtClean="0"/>
              <a:t> </a:t>
            </a:r>
            <a:r>
              <a:rPr lang="en-US" sz="2000" b="1" dirty="0" err="1" smtClean="0"/>
              <a:t>desa</a:t>
            </a:r>
            <a:r>
              <a:rPr lang="en-US" sz="2000" b="1" dirty="0" smtClean="0"/>
              <a:t> </a:t>
            </a:r>
            <a:r>
              <a:rPr lang="en-US" sz="2000" b="1" dirty="0" err="1" smtClean="0"/>
              <a:t>tidak</a:t>
            </a:r>
            <a:r>
              <a:rPr lang="en-US" sz="2000" b="1" dirty="0" smtClean="0"/>
              <a:t> </a:t>
            </a:r>
            <a:r>
              <a:rPr lang="en-US" sz="2000" b="1" dirty="0" err="1" smtClean="0"/>
              <a:t>berfun</a:t>
            </a:r>
            <a:r>
              <a:rPr lang="en-US" sz="2000" dirty="0" err="1" smtClean="0"/>
              <a:t>gsi</a:t>
            </a:r>
            <a:r>
              <a:rPr lang="en-US" sz="2000" dirty="0" smtClean="0"/>
              <a:t>.</a:t>
            </a:r>
          </a:p>
          <a:p>
            <a:pPr lvl="1">
              <a:spcBef>
                <a:spcPts val="600"/>
              </a:spcBef>
              <a:spcAft>
                <a:spcPts val="600"/>
              </a:spcAft>
            </a:pPr>
            <a:r>
              <a:rPr lang="en-US" sz="1800" dirty="0" err="1" smtClean="0"/>
              <a:t>Desa</a:t>
            </a:r>
            <a:r>
              <a:rPr lang="en-US" sz="1800" dirty="0" smtClean="0"/>
              <a:t> </a:t>
            </a:r>
            <a:r>
              <a:rPr lang="en-US" sz="1800" dirty="0" err="1" smtClean="0"/>
              <a:t>tidak</a:t>
            </a:r>
            <a:r>
              <a:rPr lang="en-US" sz="1800" dirty="0" smtClean="0"/>
              <a:t> </a:t>
            </a:r>
            <a:r>
              <a:rPr lang="en-US" sz="1800" dirty="0" err="1" smtClean="0"/>
              <a:t>memiliki</a:t>
            </a:r>
            <a:r>
              <a:rPr lang="en-US" sz="1800" dirty="0" smtClean="0"/>
              <a:t> </a:t>
            </a:r>
            <a:r>
              <a:rPr lang="en-US" sz="1800" dirty="0" err="1" smtClean="0"/>
              <a:t>keuangan</a:t>
            </a:r>
            <a:r>
              <a:rPr lang="en-US" sz="1800" dirty="0" smtClean="0"/>
              <a:t> yang </a:t>
            </a:r>
            <a:r>
              <a:rPr lang="en-US" sz="1800" dirty="0" err="1" smtClean="0"/>
              <a:t>cukup</a:t>
            </a:r>
            <a:r>
              <a:rPr lang="en-US" sz="1800" dirty="0" smtClean="0"/>
              <a:t> </a:t>
            </a:r>
            <a:r>
              <a:rPr lang="en-US" sz="1800" dirty="0" err="1" smtClean="0"/>
              <a:t>untuk</a:t>
            </a:r>
            <a:r>
              <a:rPr lang="en-US" sz="1800" dirty="0" smtClean="0"/>
              <a:t> </a:t>
            </a:r>
            <a:r>
              <a:rPr lang="en-US" sz="1800" dirty="0" err="1" smtClean="0"/>
              <a:t>membangun</a:t>
            </a:r>
            <a:r>
              <a:rPr lang="en-US" sz="1800" dirty="0" smtClean="0"/>
              <a:t> </a:t>
            </a:r>
            <a:r>
              <a:rPr lang="en-US" sz="1800" dirty="0" err="1" smtClean="0"/>
              <a:t>desa</a:t>
            </a:r>
            <a:r>
              <a:rPr lang="en-US" sz="1800" dirty="0" smtClean="0"/>
              <a:t> </a:t>
            </a:r>
            <a:r>
              <a:rPr lang="en-US" sz="1800" dirty="0" err="1" smtClean="0"/>
              <a:t>secara</a:t>
            </a:r>
            <a:r>
              <a:rPr lang="en-US" sz="1800" dirty="0" smtClean="0"/>
              <a:t> </a:t>
            </a:r>
            <a:r>
              <a:rPr lang="en-US" sz="1800" dirty="0" err="1" smtClean="0"/>
              <a:t>mandiri</a:t>
            </a:r>
            <a:r>
              <a:rPr lang="en-US" sz="1800" dirty="0" smtClean="0"/>
              <a:t>.</a:t>
            </a:r>
          </a:p>
          <a:p>
            <a:pPr lvl="1">
              <a:spcBef>
                <a:spcPts val="600"/>
              </a:spcBef>
              <a:spcAft>
                <a:spcPts val="600"/>
              </a:spcAft>
            </a:pPr>
            <a:r>
              <a:rPr lang="en-US" sz="1800" dirty="0" err="1" smtClean="0"/>
              <a:t>Perangkat</a:t>
            </a:r>
            <a:r>
              <a:rPr lang="en-US" sz="1800" dirty="0" smtClean="0"/>
              <a:t> </a:t>
            </a:r>
            <a:r>
              <a:rPr lang="en-US" sz="1800" dirty="0" err="1" smtClean="0"/>
              <a:t>desa</a:t>
            </a:r>
            <a:r>
              <a:rPr lang="en-US" sz="1800" dirty="0" smtClean="0"/>
              <a:t> </a:t>
            </a:r>
            <a:r>
              <a:rPr lang="en-US" sz="1800" dirty="0" err="1" smtClean="0"/>
              <a:t>tidak</a:t>
            </a:r>
            <a:r>
              <a:rPr lang="en-US" sz="1800" dirty="0" smtClean="0"/>
              <a:t> </a:t>
            </a:r>
            <a:r>
              <a:rPr lang="en-US" sz="1800" dirty="0" err="1" smtClean="0"/>
              <a:t>dapat</a:t>
            </a:r>
            <a:r>
              <a:rPr lang="en-US" sz="1800" dirty="0" smtClean="0"/>
              <a:t> </a:t>
            </a:r>
            <a:r>
              <a:rPr lang="en-US" sz="1800" dirty="0" err="1" smtClean="0"/>
              <a:t>bekerja</a:t>
            </a:r>
            <a:r>
              <a:rPr lang="en-US" sz="1800" dirty="0" smtClean="0"/>
              <a:t> </a:t>
            </a:r>
            <a:r>
              <a:rPr lang="en-US" sz="1800" dirty="0" err="1" smtClean="0"/>
              <a:t>dengan</a:t>
            </a:r>
            <a:r>
              <a:rPr lang="en-US" sz="1800" dirty="0" smtClean="0"/>
              <a:t> </a:t>
            </a:r>
            <a:r>
              <a:rPr lang="en-US" sz="1800" dirty="0" err="1" smtClean="0"/>
              <a:t>efektif</a:t>
            </a:r>
            <a:r>
              <a:rPr lang="en-US" sz="1800" dirty="0"/>
              <a:t> </a:t>
            </a:r>
            <a:r>
              <a:rPr lang="en-US" sz="1800" dirty="0" err="1" smtClean="0"/>
              <a:t>karena</a:t>
            </a:r>
            <a:r>
              <a:rPr lang="en-US" sz="1800" dirty="0" smtClean="0"/>
              <a:t> </a:t>
            </a:r>
            <a:r>
              <a:rPr lang="en-US" sz="1800" dirty="0" err="1" smtClean="0"/>
              <a:t>ketidakjelasan</a:t>
            </a:r>
            <a:r>
              <a:rPr lang="en-US" sz="1800" dirty="0" smtClean="0"/>
              <a:t> </a:t>
            </a:r>
            <a:r>
              <a:rPr lang="en-US" sz="1800" dirty="0" err="1" smtClean="0"/>
              <a:t>stutatus</a:t>
            </a:r>
            <a:r>
              <a:rPr lang="en-US" sz="1800" dirty="0" smtClean="0"/>
              <a:t>.</a:t>
            </a:r>
            <a:endParaRPr lang="id-ID" sz="1400" b="1" dirty="0" smtClean="0"/>
          </a:p>
          <a:p>
            <a:pPr>
              <a:spcBef>
                <a:spcPts val="600"/>
              </a:spcBef>
              <a:spcAft>
                <a:spcPts val="600"/>
              </a:spcAft>
            </a:pPr>
            <a:r>
              <a:rPr lang="id-ID" sz="2000" dirty="0" smtClean="0"/>
              <a:t>Banyak desa-desa yang tertinggal, sehingga perlu pemihakan kongkrit dari pemerintah.</a:t>
            </a:r>
          </a:p>
          <a:p>
            <a:pPr>
              <a:spcBef>
                <a:spcPts val="600"/>
              </a:spcBef>
              <a:spcAft>
                <a:spcPts val="600"/>
              </a:spcAft>
            </a:pPr>
            <a:r>
              <a:rPr lang="id-ID" sz="2000" dirty="0" smtClean="0"/>
              <a:t>Kapasitas kabupaten dalam mendukung desa rendah</a:t>
            </a:r>
            <a:r>
              <a:rPr lang="id-ID" sz="2000" dirty="0"/>
              <a:t> </a:t>
            </a:r>
            <a:r>
              <a:rPr lang="en-US" sz="2000" dirty="0" smtClean="0"/>
              <a:t>(</a:t>
            </a:r>
            <a:r>
              <a:rPr lang="en-US" sz="2000" dirty="0"/>
              <a:t>rata-rata PAD = 6% , rata-rata </a:t>
            </a:r>
            <a:r>
              <a:rPr lang="en-US" sz="2000" dirty="0" err="1"/>
              <a:t>belanja</a:t>
            </a:r>
            <a:r>
              <a:rPr lang="en-US" sz="2000" dirty="0"/>
              <a:t> </a:t>
            </a:r>
            <a:r>
              <a:rPr lang="en-US" sz="2000" dirty="0" err="1"/>
              <a:t>personel</a:t>
            </a:r>
            <a:r>
              <a:rPr lang="en-US" sz="2000" dirty="0"/>
              <a:t>= 50,3 </a:t>
            </a:r>
            <a:r>
              <a:rPr lang="en-US" sz="2000" dirty="0" err="1"/>
              <a:t>terhadapa</a:t>
            </a:r>
            <a:r>
              <a:rPr lang="en-US" sz="2000" dirty="0"/>
              <a:t> total APBD). </a:t>
            </a:r>
          </a:p>
          <a:p>
            <a:pPr marL="285750" indent="-285750">
              <a:spcBef>
                <a:spcPts val="600"/>
              </a:spcBef>
            </a:pPr>
            <a:r>
              <a:rPr lang="id-ID" sz="2000" dirty="0" smtClean="0"/>
              <a:t>Program-program K/L masuk secara adhok dan terfragmentasi secara kelembagaan, perencanaan, keuangan dan pengelolaannya.</a:t>
            </a:r>
            <a:endParaRPr lang="id-ID" sz="2000" dirty="0"/>
          </a:p>
        </p:txBody>
      </p:sp>
      <p:sp>
        <p:nvSpPr>
          <p:cNvPr id="4" name="Slide Number Placeholder 3"/>
          <p:cNvSpPr>
            <a:spLocks noGrp="1"/>
          </p:cNvSpPr>
          <p:nvPr>
            <p:ph type="sldNum" sz="quarter" idx="12"/>
          </p:nvPr>
        </p:nvSpPr>
        <p:spPr/>
        <p:txBody>
          <a:bodyPr/>
          <a:lstStyle/>
          <a:p>
            <a:fld id="{752FB977-8826-1A49-9D54-BA290125B332}" type="slidenum">
              <a:rPr lang="en-US" smtClean="0"/>
              <a:pPr/>
              <a:t>22</a:t>
            </a:fld>
            <a:endParaRPr lang="en-US" dirty="0"/>
          </a:p>
        </p:txBody>
      </p:sp>
    </p:spTree>
    <p:extLst>
      <p:ext uri="{BB962C8B-B14F-4D97-AF65-F5344CB8AC3E}">
        <p14:creationId xmlns="" xmlns:p14="http://schemas.microsoft.com/office/powerpoint/2010/main" val="6908815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763"/>
            <a:ext cx="9144000" cy="1143000"/>
          </a:xfrm>
          <a:solidFill>
            <a:srgbClr val="FFFF00"/>
          </a:solidFill>
        </p:spPr>
        <p:txBody>
          <a:bodyPr>
            <a:noAutofit/>
          </a:bodyPr>
          <a:lstStyle/>
          <a:p>
            <a:r>
              <a:rPr lang="en-US" sz="3200" b="1" dirty="0" err="1" smtClean="0"/>
              <a:t>Sumber-Sumber</a:t>
            </a:r>
            <a:r>
              <a:rPr lang="en-US" sz="3200" b="1" dirty="0" smtClean="0"/>
              <a:t> </a:t>
            </a:r>
            <a:r>
              <a:rPr lang="en-US" sz="3200" b="1" dirty="0" err="1" smtClean="0"/>
              <a:t>Pendapatan</a:t>
            </a:r>
            <a:r>
              <a:rPr lang="en-US" sz="3200" b="1" dirty="0" smtClean="0"/>
              <a:t> </a:t>
            </a:r>
            <a:r>
              <a:rPr lang="en-US" sz="3200" b="1" dirty="0" err="1" smtClean="0"/>
              <a:t>Desa</a:t>
            </a:r>
            <a:r>
              <a:rPr lang="en-US" sz="3200" b="1" dirty="0" smtClean="0"/>
              <a:t/>
            </a:r>
            <a:br>
              <a:rPr lang="en-US" sz="3200" b="1" dirty="0" smtClean="0"/>
            </a:br>
            <a:r>
              <a:rPr lang="en-US" sz="3200" b="1" dirty="0" smtClean="0"/>
              <a:t>(</a:t>
            </a:r>
            <a:r>
              <a:rPr lang="en-US" sz="3200" b="1" dirty="0" err="1" smtClean="0"/>
              <a:t>Pasal</a:t>
            </a:r>
            <a:r>
              <a:rPr lang="en-US" sz="3200" b="1" dirty="0" smtClean="0"/>
              <a:t> 72)</a:t>
            </a:r>
            <a:endParaRPr lang="en-US" sz="3200" b="1" dirty="0"/>
          </a:p>
        </p:txBody>
      </p:sp>
      <p:sp>
        <p:nvSpPr>
          <p:cNvPr id="3" name="Content Placeholder 2"/>
          <p:cNvSpPr>
            <a:spLocks noGrp="1"/>
          </p:cNvSpPr>
          <p:nvPr>
            <p:ph idx="1"/>
          </p:nvPr>
        </p:nvSpPr>
        <p:spPr>
          <a:xfrm>
            <a:off x="190499" y="1428751"/>
            <a:ext cx="8778875" cy="5127625"/>
          </a:xfrm>
        </p:spPr>
        <p:txBody>
          <a:bodyPr>
            <a:noAutofit/>
          </a:bodyPr>
          <a:lstStyle/>
          <a:p>
            <a:pPr>
              <a:spcBef>
                <a:spcPts val="1080"/>
              </a:spcBef>
            </a:pPr>
            <a:r>
              <a:rPr lang="es-ES" sz="1800" dirty="0" err="1"/>
              <a:t>P</a:t>
            </a:r>
            <a:r>
              <a:rPr lang="es-ES" sz="1800" dirty="0" err="1" smtClean="0"/>
              <a:t>endapatan</a:t>
            </a:r>
            <a:r>
              <a:rPr lang="es-ES" sz="1800" dirty="0" smtClean="0"/>
              <a:t> </a:t>
            </a:r>
            <a:r>
              <a:rPr lang="es-ES" sz="1800" dirty="0" err="1"/>
              <a:t>asli</a:t>
            </a:r>
            <a:r>
              <a:rPr lang="es-ES" sz="1800" dirty="0"/>
              <a:t> </a:t>
            </a:r>
            <a:r>
              <a:rPr lang="id-ID" sz="1800" dirty="0"/>
              <a:t>Desa</a:t>
            </a:r>
            <a:r>
              <a:rPr lang="es-ES" sz="1800" dirty="0"/>
              <a:t> </a:t>
            </a:r>
            <a:r>
              <a:rPr lang="es-ES" sz="1800" dirty="0" err="1"/>
              <a:t>terdiri</a:t>
            </a:r>
            <a:r>
              <a:rPr lang="es-ES" sz="1800" dirty="0"/>
              <a:t> </a:t>
            </a:r>
            <a:r>
              <a:rPr lang="id-ID" sz="1800" dirty="0"/>
              <a:t>atas</a:t>
            </a:r>
            <a:r>
              <a:rPr lang="es-ES" sz="1800" dirty="0"/>
              <a:t> </a:t>
            </a:r>
            <a:r>
              <a:rPr lang="es-ES" sz="1800" dirty="0" err="1"/>
              <a:t>hasil</a:t>
            </a:r>
            <a:r>
              <a:rPr lang="es-ES" sz="1800" dirty="0"/>
              <a:t> </a:t>
            </a:r>
            <a:r>
              <a:rPr lang="es-ES" sz="1800" dirty="0" err="1"/>
              <a:t>usaha</a:t>
            </a:r>
            <a:r>
              <a:rPr lang="es-ES" sz="1800" dirty="0"/>
              <a:t>, </a:t>
            </a:r>
            <a:r>
              <a:rPr lang="es-ES" sz="1800" dirty="0" err="1"/>
              <a:t>hasil</a:t>
            </a:r>
            <a:r>
              <a:rPr lang="es-ES" sz="1800" dirty="0"/>
              <a:t> </a:t>
            </a:r>
            <a:r>
              <a:rPr lang="id-ID" sz="1800" dirty="0"/>
              <a:t>aset</a:t>
            </a:r>
            <a:r>
              <a:rPr lang="es-ES" sz="1800" dirty="0"/>
              <a:t>, </a:t>
            </a:r>
            <a:r>
              <a:rPr lang="es-ES" sz="1800" dirty="0" err="1"/>
              <a:t>swadaya</a:t>
            </a:r>
            <a:r>
              <a:rPr lang="es-ES" sz="1800" dirty="0"/>
              <a:t> dan </a:t>
            </a:r>
            <a:r>
              <a:rPr lang="es-ES" sz="1800" dirty="0" err="1"/>
              <a:t>partisipasi</a:t>
            </a:r>
            <a:r>
              <a:rPr lang="es-ES" sz="1800" dirty="0"/>
              <a:t>, </a:t>
            </a:r>
            <a:r>
              <a:rPr lang="es-ES" sz="1800" dirty="0" err="1"/>
              <a:t>gotong</a:t>
            </a:r>
            <a:r>
              <a:rPr lang="es-ES" sz="1800" dirty="0"/>
              <a:t> </a:t>
            </a:r>
            <a:r>
              <a:rPr lang="es-ES" sz="1800" dirty="0" err="1"/>
              <a:t>royong</a:t>
            </a:r>
            <a:r>
              <a:rPr lang="es-ES" sz="1800" dirty="0"/>
              <a:t>, dan </a:t>
            </a:r>
            <a:r>
              <a:rPr lang="es-ES" sz="1800" dirty="0" err="1"/>
              <a:t>lain-lain</a:t>
            </a:r>
            <a:r>
              <a:rPr lang="es-ES" sz="1800" dirty="0"/>
              <a:t> </a:t>
            </a:r>
            <a:r>
              <a:rPr lang="es-ES" sz="1800" dirty="0" err="1"/>
              <a:t>pendapatan</a:t>
            </a:r>
            <a:r>
              <a:rPr lang="es-ES" sz="1800" dirty="0"/>
              <a:t> </a:t>
            </a:r>
            <a:r>
              <a:rPr lang="es-ES" sz="1800" dirty="0" err="1"/>
              <a:t>asli</a:t>
            </a:r>
            <a:r>
              <a:rPr lang="es-ES" sz="1800" dirty="0"/>
              <a:t> </a:t>
            </a:r>
            <a:r>
              <a:rPr lang="id-ID" sz="1800" dirty="0"/>
              <a:t>Desa</a:t>
            </a:r>
            <a:r>
              <a:rPr lang="es-ES" sz="1800" dirty="0"/>
              <a:t>;</a:t>
            </a:r>
            <a:endParaRPr lang="en-US" sz="1800" dirty="0"/>
          </a:p>
          <a:p>
            <a:pPr>
              <a:spcBef>
                <a:spcPts val="1080"/>
              </a:spcBef>
            </a:pPr>
            <a:r>
              <a:rPr lang="es-ES" sz="1800" b="1" dirty="0" err="1"/>
              <a:t>A</a:t>
            </a:r>
            <a:r>
              <a:rPr lang="es-ES" sz="1800" b="1" dirty="0" err="1" smtClean="0"/>
              <a:t>lokasi</a:t>
            </a:r>
            <a:r>
              <a:rPr lang="es-ES" sz="1800" b="1" dirty="0" smtClean="0"/>
              <a:t> </a:t>
            </a:r>
            <a:r>
              <a:rPr lang="es-ES" sz="1800" b="1" dirty="0" err="1"/>
              <a:t>Anggaran</a:t>
            </a:r>
            <a:r>
              <a:rPr lang="es-ES" sz="1800" b="1" dirty="0"/>
              <a:t> </a:t>
            </a:r>
            <a:r>
              <a:rPr lang="id-ID" sz="1800" b="1" dirty="0"/>
              <a:t>Pendapatan dan Belanja Negara; </a:t>
            </a:r>
            <a:endParaRPr lang="id-ID" sz="1800" b="1" dirty="0" smtClean="0"/>
          </a:p>
          <a:p>
            <a:pPr lvl="1">
              <a:spcBef>
                <a:spcPts val="1080"/>
              </a:spcBef>
            </a:pPr>
            <a:r>
              <a:rPr lang="id-ID" sz="1600" dirty="0" smtClean="0"/>
              <a:t>10% dari dana transfer ke daerah (ini berarti dana transfer ke daerah adalah 110% yang terbagi 100% untuk daerah dan 10% untuk desa)</a:t>
            </a:r>
            <a:endParaRPr lang="en-US" sz="1600" dirty="0"/>
          </a:p>
          <a:p>
            <a:pPr>
              <a:spcBef>
                <a:spcPts val="1080"/>
              </a:spcBef>
            </a:pPr>
            <a:r>
              <a:rPr lang="es-ES" sz="1800" b="1" dirty="0" err="1"/>
              <a:t>B</a:t>
            </a:r>
            <a:r>
              <a:rPr lang="es-ES" sz="1800" b="1" dirty="0" err="1" smtClean="0"/>
              <a:t>agi</a:t>
            </a:r>
            <a:r>
              <a:rPr lang="en-US" sz="1800" b="1" dirty="0"/>
              <a:t>an </a:t>
            </a:r>
            <a:r>
              <a:rPr lang="en-US" sz="1800" b="1" dirty="0" err="1"/>
              <a:t>dari</a:t>
            </a:r>
            <a:r>
              <a:rPr lang="es-ES" sz="1800" b="1" dirty="0"/>
              <a:t> </a:t>
            </a:r>
            <a:r>
              <a:rPr lang="es-ES" sz="1800" b="1" dirty="0" err="1"/>
              <a:t>hasil</a:t>
            </a:r>
            <a:r>
              <a:rPr lang="es-ES" sz="1800" b="1" dirty="0"/>
              <a:t> </a:t>
            </a:r>
            <a:r>
              <a:rPr lang="es-ES" sz="1800" b="1" dirty="0" err="1"/>
              <a:t>pajak</a:t>
            </a:r>
            <a:r>
              <a:rPr lang="es-ES" sz="1800" b="1" dirty="0"/>
              <a:t> </a:t>
            </a:r>
            <a:r>
              <a:rPr lang="en-US" sz="1800" b="1" dirty="0" err="1"/>
              <a:t>daerah</a:t>
            </a:r>
            <a:r>
              <a:rPr lang="en-US" sz="1800" b="1" dirty="0"/>
              <a:t> </a:t>
            </a:r>
            <a:r>
              <a:rPr lang="es-ES" sz="1800" b="1" dirty="0"/>
              <a:t>dan </a:t>
            </a:r>
            <a:r>
              <a:rPr lang="es-ES" sz="1800" b="1" dirty="0" err="1"/>
              <a:t>retribusi</a:t>
            </a:r>
            <a:r>
              <a:rPr lang="es-ES" sz="1800" b="1" dirty="0"/>
              <a:t> </a:t>
            </a:r>
            <a:r>
              <a:rPr lang="es-ES" sz="1800" b="1" dirty="0" err="1"/>
              <a:t>daerah</a:t>
            </a:r>
            <a:r>
              <a:rPr lang="es-ES" sz="1800" b="1" dirty="0"/>
              <a:t> </a:t>
            </a:r>
            <a:r>
              <a:rPr lang="id-ID" sz="1800" b="1" dirty="0"/>
              <a:t>k</a:t>
            </a:r>
            <a:r>
              <a:rPr lang="es-ES" sz="1800" b="1" dirty="0" err="1"/>
              <a:t>abupaten</a:t>
            </a:r>
            <a:r>
              <a:rPr lang="es-ES" sz="1800" b="1" dirty="0"/>
              <a:t>/</a:t>
            </a:r>
            <a:r>
              <a:rPr lang="es-ES" sz="1800" b="1" dirty="0" err="1"/>
              <a:t>kota</a:t>
            </a:r>
            <a:r>
              <a:rPr lang="es-ES" sz="1800" b="1" dirty="0" smtClean="0"/>
              <a:t>;</a:t>
            </a:r>
          </a:p>
          <a:p>
            <a:pPr lvl="1">
              <a:spcBef>
                <a:spcPts val="1080"/>
              </a:spcBef>
            </a:pPr>
            <a:r>
              <a:rPr lang="es-ES" sz="1600" dirty="0" smtClean="0"/>
              <a:t>10% </a:t>
            </a:r>
            <a:r>
              <a:rPr lang="es-ES" sz="1600" dirty="0" err="1" smtClean="0"/>
              <a:t>dari</a:t>
            </a:r>
            <a:r>
              <a:rPr lang="es-ES" sz="1600" dirty="0" smtClean="0"/>
              <a:t> </a:t>
            </a:r>
            <a:r>
              <a:rPr lang="es-ES" sz="1600" dirty="0" err="1" smtClean="0"/>
              <a:t>Pajak</a:t>
            </a:r>
            <a:r>
              <a:rPr lang="es-ES" sz="1600" dirty="0" smtClean="0"/>
              <a:t> dan </a:t>
            </a:r>
            <a:r>
              <a:rPr lang="es-ES" sz="1600" dirty="0" err="1" smtClean="0"/>
              <a:t>Retribusi</a:t>
            </a:r>
            <a:r>
              <a:rPr lang="es-ES" sz="1600" dirty="0" smtClean="0"/>
              <a:t> </a:t>
            </a:r>
            <a:r>
              <a:rPr lang="es-ES" sz="1600" dirty="0" err="1" smtClean="0"/>
              <a:t>Daerah</a:t>
            </a:r>
            <a:endParaRPr lang="en-US" sz="1600" dirty="0"/>
          </a:p>
          <a:p>
            <a:pPr>
              <a:spcBef>
                <a:spcPts val="1080"/>
              </a:spcBef>
            </a:pPr>
            <a:r>
              <a:rPr lang="en-US" sz="1800" b="1" dirty="0"/>
              <a:t>A</a:t>
            </a:r>
            <a:r>
              <a:rPr lang="id-ID" sz="1800" b="1" dirty="0" smtClean="0"/>
              <a:t>lokasi </a:t>
            </a:r>
            <a:r>
              <a:rPr lang="id-ID" sz="1800" b="1" dirty="0"/>
              <a:t>dana desa yang merupakan bagian dari dana perimbangan yang diterima kabupaten/kota</a:t>
            </a:r>
            <a:r>
              <a:rPr lang="id-ID" sz="1800" dirty="0" smtClean="0"/>
              <a:t>;</a:t>
            </a:r>
            <a:endParaRPr lang="en-US" sz="1800" dirty="0" smtClean="0"/>
          </a:p>
          <a:p>
            <a:pPr lvl="1">
              <a:spcBef>
                <a:spcPts val="1080"/>
              </a:spcBef>
            </a:pPr>
            <a:r>
              <a:rPr lang="en-US" sz="1600" dirty="0" smtClean="0"/>
              <a:t>10% </a:t>
            </a:r>
            <a:r>
              <a:rPr lang="en-US" sz="1600" dirty="0" err="1" smtClean="0"/>
              <a:t>dari</a:t>
            </a:r>
            <a:r>
              <a:rPr lang="en-US" sz="1600" dirty="0" smtClean="0"/>
              <a:t> DAU + DBH</a:t>
            </a:r>
            <a:endParaRPr lang="en-US" sz="1600" dirty="0"/>
          </a:p>
          <a:p>
            <a:pPr>
              <a:spcBef>
                <a:spcPts val="1080"/>
              </a:spcBef>
            </a:pPr>
            <a:r>
              <a:rPr lang="en-US" sz="1800" dirty="0" err="1"/>
              <a:t>B</a:t>
            </a:r>
            <a:r>
              <a:rPr lang="en-US" sz="1800" dirty="0" err="1" smtClean="0"/>
              <a:t>antuan</a:t>
            </a:r>
            <a:r>
              <a:rPr lang="en-US" sz="1800" dirty="0" smtClean="0"/>
              <a:t> </a:t>
            </a:r>
            <a:r>
              <a:rPr lang="en-US" sz="1800" dirty="0" err="1"/>
              <a:t>keuangan</a:t>
            </a:r>
            <a:r>
              <a:rPr lang="en-US" sz="1800" dirty="0"/>
              <a:t> </a:t>
            </a:r>
            <a:r>
              <a:rPr lang="en-US" sz="1800" dirty="0" err="1"/>
              <a:t>dari</a:t>
            </a:r>
            <a:r>
              <a:rPr lang="en-US" sz="1800" dirty="0"/>
              <a:t> </a:t>
            </a:r>
            <a:r>
              <a:rPr lang="id-ID" sz="1800" dirty="0"/>
              <a:t>Anggaran Pendapatan dan Belanja Daerah </a:t>
            </a:r>
            <a:r>
              <a:rPr lang="es-ES" sz="1800" dirty="0"/>
              <a:t> </a:t>
            </a:r>
            <a:r>
              <a:rPr lang="es-ES" sz="1800" dirty="0" err="1"/>
              <a:t>provinsi</a:t>
            </a:r>
            <a:r>
              <a:rPr lang="es-ES" sz="1800" dirty="0"/>
              <a:t> dan </a:t>
            </a:r>
            <a:r>
              <a:rPr lang="id-ID" sz="1800" dirty="0"/>
              <a:t>Anggaran Pendapatan dan Belanja Daerah k</a:t>
            </a:r>
            <a:r>
              <a:rPr lang="es-ES" sz="1800" dirty="0" err="1"/>
              <a:t>abupaten</a:t>
            </a:r>
            <a:r>
              <a:rPr lang="es-ES" sz="1800" dirty="0"/>
              <a:t>/</a:t>
            </a:r>
            <a:r>
              <a:rPr lang="es-ES" sz="1800" dirty="0" err="1"/>
              <a:t>kota</a:t>
            </a:r>
            <a:r>
              <a:rPr lang="es-ES" sz="1800" dirty="0"/>
              <a:t>; </a:t>
            </a:r>
            <a:endParaRPr lang="en-US" sz="1800" dirty="0"/>
          </a:p>
          <a:p>
            <a:pPr>
              <a:spcBef>
                <a:spcPts val="1080"/>
              </a:spcBef>
            </a:pPr>
            <a:r>
              <a:rPr lang="es-ES" sz="1800" dirty="0" err="1"/>
              <a:t>H</a:t>
            </a:r>
            <a:r>
              <a:rPr lang="es-ES" sz="1800" dirty="0" err="1" smtClean="0"/>
              <a:t>ibah</a:t>
            </a:r>
            <a:r>
              <a:rPr lang="es-ES" sz="1800" dirty="0" smtClean="0"/>
              <a:t> </a:t>
            </a:r>
            <a:r>
              <a:rPr lang="es-ES" sz="1800" dirty="0"/>
              <a:t>dan </a:t>
            </a:r>
            <a:r>
              <a:rPr lang="es-ES" sz="1800" dirty="0" err="1"/>
              <a:t>sumbangan</a:t>
            </a:r>
            <a:r>
              <a:rPr lang="es-ES" sz="1800" dirty="0"/>
              <a:t> yang </a:t>
            </a:r>
            <a:r>
              <a:rPr lang="es-ES" sz="1800" dirty="0" err="1"/>
              <a:t>tidak</a:t>
            </a:r>
            <a:r>
              <a:rPr lang="es-ES" sz="1800" dirty="0"/>
              <a:t> </a:t>
            </a:r>
            <a:r>
              <a:rPr lang="es-ES" sz="1800" dirty="0" err="1"/>
              <a:t>mengikat</a:t>
            </a:r>
            <a:r>
              <a:rPr lang="es-ES" sz="1800" dirty="0"/>
              <a:t> </a:t>
            </a:r>
            <a:r>
              <a:rPr lang="es-ES" sz="1800" dirty="0" err="1"/>
              <a:t>dari</a:t>
            </a:r>
            <a:r>
              <a:rPr lang="es-ES" sz="1800" dirty="0"/>
              <a:t> </a:t>
            </a:r>
            <a:r>
              <a:rPr lang="es-ES" sz="1800" dirty="0" err="1"/>
              <a:t>pihak</a:t>
            </a:r>
            <a:r>
              <a:rPr lang="es-ES" sz="1800" dirty="0"/>
              <a:t> </a:t>
            </a:r>
            <a:r>
              <a:rPr lang="es-ES" sz="1800" dirty="0" err="1"/>
              <a:t>ketiga</a:t>
            </a:r>
            <a:r>
              <a:rPr lang="id-ID" sz="1800" dirty="0"/>
              <a:t>; dan</a:t>
            </a:r>
            <a:endParaRPr lang="en-US" sz="1800" dirty="0"/>
          </a:p>
          <a:p>
            <a:pPr>
              <a:spcBef>
                <a:spcPts val="1080"/>
              </a:spcBef>
            </a:pPr>
            <a:r>
              <a:rPr lang="en-US" sz="1800" dirty="0"/>
              <a:t>L</a:t>
            </a:r>
            <a:r>
              <a:rPr lang="id-ID" sz="1800" dirty="0" smtClean="0"/>
              <a:t>ain-lain </a:t>
            </a:r>
            <a:r>
              <a:rPr lang="id-ID" sz="1800" dirty="0"/>
              <a:t>pendapatan Desa yang sah.</a:t>
            </a:r>
            <a:endParaRPr lang="en-US" sz="1800" dirty="0"/>
          </a:p>
        </p:txBody>
      </p:sp>
      <p:sp>
        <p:nvSpPr>
          <p:cNvPr id="4" name="Slide Number Placeholder 3"/>
          <p:cNvSpPr>
            <a:spLocks noGrp="1"/>
          </p:cNvSpPr>
          <p:nvPr>
            <p:ph type="sldNum" sz="quarter" idx="12"/>
          </p:nvPr>
        </p:nvSpPr>
        <p:spPr/>
        <p:txBody>
          <a:bodyPr/>
          <a:lstStyle/>
          <a:p>
            <a:fld id="{752FB977-8826-1A49-9D54-BA290125B332}" type="slidenum">
              <a:rPr lang="en-US" smtClean="0"/>
              <a:pPr/>
              <a:t>23</a:t>
            </a:fld>
            <a:endParaRPr lang="en-US"/>
          </a:p>
        </p:txBody>
      </p:sp>
    </p:spTree>
    <p:extLst>
      <p:ext uri="{BB962C8B-B14F-4D97-AF65-F5344CB8AC3E}">
        <p14:creationId xmlns="" xmlns:p14="http://schemas.microsoft.com/office/powerpoint/2010/main" val="271029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462"/>
            <a:ext cx="9144000" cy="1143000"/>
          </a:xfrm>
          <a:solidFill>
            <a:schemeClr val="accent6">
              <a:lumMod val="60000"/>
              <a:lumOff val="40000"/>
            </a:schemeClr>
          </a:solidFill>
        </p:spPr>
        <p:txBody>
          <a:bodyPr>
            <a:noAutofit/>
          </a:bodyPr>
          <a:lstStyle/>
          <a:p>
            <a:r>
              <a:rPr lang="en-US" sz="3200" b="1" dirty="0" err="1" smtClean="0"/>
              <a:t>Sumber-sumber</a:t>
            </a:r>
            <a:r>
              <a:rPr lang="en-US" sz="3200" b="1" dirty="0" smtClean="0"/>
              <a:t> </a:t>
            </a:r>
            <a:r>
              <a:rPr lang="en-US" sz="3200" b="1" dirty="0" err="1" smtClean="0"/>
              <a:t>Pendapatan</a:t>
            </a:r>
            <a:r>
              <a:rPr lang="en-US" sz="3200" b="1" dirty="0" smtClean="0"/>
              <a:t> </a:t>
            </a:r>
            <a:r>
              <a:rPr lang="en-US" sz="3200" b="1" dirty="0" err="1" smtClean="0"/>
              <a:t>Desa</a:t>
            </a:r>
            <a:r>
              <a:rPr lang="en-US" sz="3200" b="1" dirty="0" smtClean="0"/>
              <a:t> </a:t>
            </a:r>
            <a:r>
              <a:rPr lang="en-US" sz="3200" b="1" dirty="0" err="1" smtClean="0"/>
              <a:t>dari</a:t>
            </a:r>
            <a:r>
              <a:rPr lang="en-US" sz="3200" b="1" dirty="0" smtClean="0"/>
              <a:t> </a:t>
            </a:r>
            <a:r>
              <a:rPr lang="en-US" sz="3200" b="1" dirty="0" err="1" smtClean="0"/>
              <a:t>Pemerintah</a:t>
            </a:r>
            <a:r>
              <a:rPr lang="en-US" sz="3200" b="1" dirty="0" smtClean="0"/>
              <a:t> yang </a:t>
            </a:r>
            <a:r>
              <a:rPr lang="en-US" sz="3200" b="1" dirty="0" err="1" smtClean="0"/>
              <a:t>Dimandatkan</a:t>
            </a:r>
            <a:r>
              <a:rPr lang="en-US" sz="3200" b="1" dirty="0" smtClean="0"/>
              <a:t> RUU </a:t>
            </a:r>
            <a:r>
              <a:rPr lang="en-US" sz="3200" b="1" dirty="0" err="1" smtClean="0"/>
              <a:t>Desa</a:t>
            </a:r>
            <a:r>
              <a:rPr lang="en-US" sz="3200" b="1" dirty="0" smtClean="0"/>
              <a:t> &amp; </a:t>
            </a:r>
            <a:r>
              <a:rPr lang="en-US" sz="3200" b="1" dirty="0" err="1" smtClean="0"/>
              <a:t>Terus</a:t>
            </a:r>
            <a:r>
              <a:rPr lang="en-US" sz="3200" b="1" dirty="0" smtClean="0"/>
              <a:t> </a:t>
            </a:r>
            <a:r>
              <a:rPr lang="en-US" sz="3200" b="1" dirty="0" err="1" smtClean="0"/>
              <a:t>Menerus</a:t>
            </a:r>
            <a:r>
              <a:rPr lang="en-US" sz="3200" b="1" dirty="0" smtClean="0"/>
              <a:t> </a:t>
            </a:r>
            <a:endParaRPr lang="en-US" sz="3200"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2831958176"/>
              </p:ext>
            </p:extLst>
          </p:nvPr>
        </p:nvGraphicFramePr>
        <p:xfrm>
          <a:off x="457200" y="1333500"/>
          <a:ext cx="8229600" cy="5168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Content Placeholder 2"/>
          <p:cNvSpPr txBox="1">
            <a:spLocks/>
          </p:cNvSpPr>
          <p:nvPr/>
        </p:nvSpPr>
        <p:spPr>
          <a:xfrm>
            <a:off x="342900" y="5359196"/>
            <a:ext cx="4594226" cy="1165431"/>
          </a:xfrm>
          <a:prstGeom prst="rect">
            <a:avLst/>
          </a:prstGeom>
          <a:ln w="28575" cmpd="sng">
            <a:solidFill>
              <a:schemeClr val="accent6"/>
            </a:solidFill>
          </a:ln>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800" dirty="0" err="1" smtClean="0"/>
              <a:t>Baik</a:t>
            </a:r>
            <a:r>
              <a:rPr lang="en-US" sz="1800" dirty="0" smtClean="0"/>
              <a:t> </a:t>
            </a:r>
            <a:r>
              <a:rPr lang="en-US" sz="1800" dirty="0" err="1" smtClean="0"/>
              <a:t>dana</a:t>
            </a:r>
            <a:r>
              <a:rPr lang="en-US" sz="1800" dirty="0" smtClean="0"/>
              <a:t> yang </a:t>
            </a:r>
            <a:r>
              <a:rPr lang="en-US" sz="1800" dirty="0" err="1" smtClean="0"/>
              <a:t>bersumber</a:t>
            </a:r>
            <a:r>
              <a:rPr lang="en-US" sz="1800" dirty="0" smtClean="0"/>
              <a:t> </a:t>
            </a:r>
            <a:r>
              <a:rPr lang="en-US" sz="1800" dirty="0" err="1" smtClean="0"/>
              <a:t>dari</a:t>
            </a:r>
            <a:r>
              <a:rPr lang="en-US" sz="1800" dirty="0" smtClean="0"/>
              <a:t> DAU + DBH </a:t>
            </a:r>
            <a:r>
              <a:rPr lang="en-US" sz="1800" dirty="0" err="1" smtClean="0"/>
              <a:t>maupun</a:t>
            </a:r>
            <a:r>
              <a:rPr lang="en-US" sz="1800" dirty="0" smtClean="0"/>
              <a:t> </a:t>
            </a:r>
            <a:r>
              <a:rPr lang="en-US" sz="1800" dirty="0" err="1" smtClean="0"/>
              <a:t>alokasi</a:t>
            </a:r>
            <a:r>
              <a:rPr lang="en-US" sz="1800" dirty="0" smtClean="0"/>
              <a:t> </a:t>
            </a:r>
            <a:r>
              <a:rPr lang="en-US" sz="1800" dirty="0" err="1" smtClean="0"/>
              <a:t>dari</a:t>
            </a:r>
            <a:r>
              <a:rPr lang="en-US" sz="1800" dirty="0" smtClean="0"/>
              <a:t> APBN yang </a:t>
            </a:r>
            <a:r>
              <a:rPr lang="en-US" sz="1800" dirty="0" err="1" smtClean="0"/>
              <a:t>diperuntukan</a:t>
            </a:r>
            <a:r>
              <a:rPr lang="en-US" sz="1800" dirty="0" smtClean="0"/>
              <a:t> </a:t>
            </a:r>
            <a:r>
              <a:rPr lang="en-US" sz="1800" dirty="0" err="1" smtClean="0"/>
              <a:t>untuk</a:t>
            </a:r>
            <a:r>
              <a:rPr lang="en-US" sz="1800" dirty="0" smtClean="0"/>
              <a:t> </a:t>
            </a:r>
            <a:r>
              <a:rPr lang="en-US" sz="1800" dirty="0" err="1" smtClean="0"/>
              <a:t>desa</a:t>
            </a:r>
            <a:r>
              <a:rPr lang="en-US" sz="1800" dirty="0" smtClean="0"/>
              <a:t> </a:t>
            </a:r>
            <a:r>
              <a:rPr lang="en-US" sz="1800" b="1" dirty="0" err="1" smtClean="0"/>
              <a:t>dialokasikan</a:t>
            </a:r>
            <a:r>
              <a:rPr lang="en-US" sz="1800" b="1" dirty="0" smtClean="0"/>
              <a:t> </a:t>
            </a:r>
            <a:r>
              <a:rPr lang="en-US" sz="1800" b="1" dirty="0" err="1" smtClean="0"/>
              <a:t>ke</a:t>
            </a:r>
            <a:r>
              <a:rPr lang="en-US" sz="1800" b="1" dirty="0" smtClean="0"/>
              <a:t> </a:t>
            </a:r>
            <a:r>
              <a:rPr lang="en-US" sz="1800" b="1" dirty="0" err="1" smtClean="0"/>
              <a:t>desa</a:t>
            </a:r>
            <a:r>
              <a:rPr lang="en-US" sz="1800" b="1" dirty="0" smtClean="0"/>
              <a:t> </a:t>
            </a:r>
            <a:r>
              <a:rPr lang="en-US" sz="1800" b="1" dirty="0" err="1" smtClean="0"/>
              <a:t>melalui</a:t>
            </a:r>
            <a:r>
              <a:rPr lang="en-US" sz="1800" b="1" dirty="0" smtClean="0"/>
              <a:t> </a:t>
            </a:r>
            <a:r>
              <a:rPr lang="en-US" sz="1800" b="1" dirty="0" err="1" smtClean="0"/>
              <a:t>kabupaten</a:t>
            </a:r>
            <a:r>
              <a:rPr lang="en-US" sz="1800" b="1" dirty="0" smtClean="0"/>
              <a:t>.</a:t>
            </a:r>
            <a:endParaRPr lang="en-US" sz="1800" b="1" dirty="0"/>
          </a:p>
        </p:txBody>
      </p:sp>
      <p:sp>
        <p:nvSpPr>
          <p:cNvPr id="3" name="Slide Number Placeholder 2"/>
          <p:cNvSpPr>
            <a:spLocks noGrp="1"/>
          </p:cNvSpPr>
          <p:nvPr>
            <p:ph type="sldNum" sz="quarter" idx="12"/>
          </p:nvPr>
        </p:nvSpPr>
        <p:spPr/>
        <p:txBody>
          <a:bodyPr/>
          <a:lstStyle/>
          <a:p>
            <a:fld id="{752FB977-8826-1A49-9D54-BA290125B332}" type="slidenum">
              <a:rPr lang="en-US" smtClean="0"/>
              <a:pPr/>
              <a:t>24</a:t>
            </a:fld>
            <a:endParaRPr lang="en-US"/>
          </a:p>
        </p:txBody>
      </p:sp>
    </p:spTree>
    <p:extLst>
      <p:ext uri="{BB962C8B-B14F-4D97-AF65-F5344CB8AC3E}">
        <p14:creationId xmlns="" xmlns:p14="http://schemas.microsoft.com/office/powerpoint/2010/main" val="14669772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Down Arrow 39"/>
          <p:cNvSpPr/>
          <p:nvPr/>
        </p:nvSpPr>
        <p:spPr>
          <a:xfrm>
            <a:off x="4501104" y="1000880"/>
            <a:ext cx="478300" cy="2333898"/>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id-ID"/>
          </a:p>
        </p:txBody>
      </p:sp>
      <p:sp>
        <p:nvSpPr>
          <p:cNvPr id="5" name="Down Arrow 4"/>
          <p:cNvSpPr/>
          <p:nvPr/>
        </p:nvSpPr>
        <p:spPr>
          <a:xfrm>
            <a:off x="3061170" y="1111345"/>
            <a:ext cx="872197" cy="655519"/>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id-ID"/>
          </a:p>
        </p:txBody>
      </p:sp>
      <p:sp>
        <p:nvSpPr>
          <p:cNvPr id="11" name="Oval 10"/>
          <p:cNvSpPr/>
          <p:nvPr/>
        </p:nvSpPr>
        <p:spPr>
          <a:xfrm>
            <a:off x="6284455" y="1716847"/>
            <a:ext cx="2395702" cy="1223889"/>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id-ID" dirty="0" smtClean="0"/>
              <a:t>Provinsi</a:t>
            </a:r>
            <a:endParaRPr lang="id-ID" dirty="0"/>
          </a:p>
        </p:txBody>
      </p:sp>
      <p:sp>
        <p:nvSpPr>
          <p:cNvPr id="13" name="Down Arrow 12"/>
          <p:cNvSpPr/>
          <p:nvPr/>
        </p:nvSpPr>
        <p:spPr>
          <a:xfrm rot="2121703">
            <a:off x="6718983" y="2925724"/>
            <a:ext cx="478300" cy="1380099"/>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id-ID"/>
          </a:p>
        </p:txBody>
      </p:sp>
      <p:sp>
        <p:nvSpPr>
          <p:cNvPr id="14" name="Rectangle 13"/>
          <p:cNvSpPr/>
          <p:nvPr/>
        </p:nvSpPr>
        <p:spPr>
          <a:xfrm>
            <a:off x="1993295" y="1203209"/>
            <a:ext cx="1272346" cy="461665"/>
          </a:xfrm>
          <a:prstGeom prst="rect">
            <a:avLst/>
          </a:prstGeom>
          <a:noFill/>
        </p:spPr>
        <p:txBody>
          <a:bodyPr wrap="square" lIns="91440" tIns="45720" rIns="91440" bIns="45720">
            <a:spAutoFit/>
          </a:bodyPr>
          <a:lstStyle/>
          <a:p>
            <a:pPr algn="ctr"/>
            <a:r>
              <a:rPr lang="id-ID" sz="1200" dirty="0" smtClean="0">
                <a:ln w="12700">
                  <a:noFill/>
                  <a:prstDash val="solid"/>
                </a:ln>
                <a:effectLst>
                  <a:outerShdw blurRad="41275" dist="20320" dir="1800000" algn="tl" rotWithShape="0">
                    <a:srgbClr val="000000">
                      <a:alpha val="40000"/>
                    </a:srgbClr>
                  </a:outerShdw>
                </a:effectLst>
                <a:latin typeface="Arial Rounded MT Bold" pitchFamily="34" charset="0"/>
              </a:rPr>
              <a:t>Dana Perimbangan</a:t>
            </a:r>
            <a:endParaRPr lang="en-US" sz="1200" cap="none" spc="0" dirty="0">
              <a:ln w="12700">
                <a:noFill/>
                <a:prstDash val="solid"/>
              </a:ln>
              <a:effectLst>
                <a:outerShdw blurRad="41275" dist="20320" dir="1800000" algn="tl" rotWithShape="0">
                  <a:srgbClr val="000000">
                    <a:alpha val="40000"/>
                  </a:srgbClr>
                </a:outerShdw>
              </a:effectLst>
              <a:latin typeface="Arial Rounded MT Bold" pitchFamily="34" charset="0"/>
            </a:endParaRPr>
          </a:p>
        </p:txBody>
      </p:sp>
      <p:sp>
        <p:nvSpPr>
          <p:cNvPr id="16" name="Rectangle 15"/>
          <p:cNvSpPr/>
          <p:nvPr/>
        </p:nvSpPr>
        <p:spPr>
          <a:xfrm>
            <a:off x="6284455" y="3232701"/>
            <a:ext cx="2367578" cy="338554"/>
          </a:xfrm>
          <a:prstGeom prst="rect">
            <a:avLst/>
          </a:prstGeom>
          <a:noFill/>
        </p:spPr>
        <p:txBody>
          <a:bodyPr wrap="square" lIns="91440" tIns="45720" rIns="91440" bIns="45720">
            <a:spAutoFit/>
          </a:bodyPr>
          <a:lstStyle/>
          <a:p>
            <a:pPr algn="ctr"/>
            <a:r>
              <a:rPr lang="id-ID" sz="1600" dirty="0" smtClean="0">
                <a:ln w="12700">
                  <a:noFill/>
                  <a:prstDash val="solid"/>
                </a:ln>
                <a:effectLst>
                  <a:outerShdw blurRad="41275" dist="20320" dir="1800000" algn="tl" rotWithShape="0">
                    <a:srgbClr val="000000">
                      <a:alpha val="40000"/>
                    </a:srgbClr>
                  </a:outerShdw>
                </a:effectLst>
                <a:latin typeface="Arial Rounded MT Bold" pitchFamily="34" charset="0"/>
              </a:rPr>
              <a:t>Program/Hibah</a:t>
            </a:r>
          </a:p>
        </p:txBody>
      </p:sp>
      <p:sp>
        <p:nvSpPr>
          <p:cNvPr id="17" name="Rectangle 16"/>
          <p:cNvSpPr/>
          <p:nvPr/>
        </p:nvSpPr>
        <p:spPr>
          <a:xfrm>
            <a:off x="2588847" y="6063177"/>
            <a:ext cx="3695608" cy="590843"/>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id-ID" sz="2400" dirty="0" smtClean="0">
                <a:latin typeface="Arial Rounded MT Bold" pitchFamily="34" charset="0"/>
              </a:rPr>
              <a:t>RPJMDes &amp; APBDes</a:t>
            </a:r>
            <a:endParaRPr lang="id-ID" sz="2400" dirty="0">
              <a:latin typeface="Arial Rounded MT Bold" pitchFamily="34" charset="0"/>
            </a:endParaRPr>
          </a:p>
        </p:txBody>
      </p:sp>
      <p:sp>
        <p:nvSpPr>
          <p:cNvPr id="18" name="Down Arrow 17"/>
          <p:cNvSpPr/>
          <p:nvPr/>
        </p:nvSpPr>
        <p:spPr>
          <a:xfrm>
            <a:off x="4169894" y="5542661"/>
            <a:ext cx="590849" cy="520514"/>
          </a:xfrm>
          <a:prstGeom prst="downArrow">
            <a:avLst/>
          </a:prstGeom>
        </p:spPr>
        <p:style>
          <a:lnRef idx="3">
            <a:schemeClr val="lt1"/>
          </a:lnRef>
          <a:fillRef idx="1">
            <a:schemeClr val="dk1"/>
          </a:fillRef>
          <a:effectRef idx="1">
            <a:schemeClr val="dk1"/>
          </a:effectRef>
          <a:fontRef idx="minor">
            <a:schemeClr val="lt1"/>
          </a:fontRef>
        </p:style>
        <p:txBody>
          <a:bodyPr rtlCol="0" anchor="ctr"/>
          <a:lstStyle/>
          <a:p>
            <a:pPr algn="ctr"/>
            <a:endParaRPr lang="id-ID"/>
          </a:p>
        </p:txBody>
      </p:sp>
      <p:sp>
        <p:nvSpPr>
          <p:cNvPr id="21" name="Rounded Rectangle 20"/>
          <p:cNvSpPr/>
          <p:nvPr/>
        </p:nvSpPr>
        <p:spPr>
          <a:xfrm>
            <a:off x="2602915" y="1808574"/>
            <a:ext cx="2782652" cy="709453"/>
          </a:xfrm>
          <a:prstGeom prst="roundRect">
            <a:avLst/>
          </a:prstGeom>
          <a:solidFill>
            <a:schemeClr val="accent3"/>
          </a:solidFill>
        </p:spPr>
        <p:style>
          <a:lnRef idx="2">
            <a:schemeClr val="accent5"/>
          </a:lnRef>
          <a:fillRef idx="1">
            <a:schemeClr val="lt1"/>
          </a:fillRef>
          <a:effectRef idx="0">
            <a:schemeClr val="accent5"/>
          </a:effectRef>
          <a:fontRef idx="minor">
            <a:schemeClr val="dk1"/>
          </a:fontRef>
        </p:style>
        <p:txBody>
          <a:bodyPr rtlCol="0" anchor="ctr"/>
          <a:lstStyle/>
          <a:p>
            <a:pPr algn="ctr"/>
            <a:r>
              <a:rPr lang="id-ID" sz="2000" b="1" dirty="0" smtClean="0">
                <a:latin typeface="Arial Rounded MT Bold" pitchFamily="34" charset="0"/>
              </a:rPr>
              <a:t>Kabupaten/</a:t>
            </a:r>
            <a:endParaRPr lang="en-US" sz="2000" b="1" dirty="0" smtClean="0">
              <a:latin typeface="Arial Rounded MT Bold" pitchFamily="34" charset="0"/>
            </a:endParaRPr>
          </a:p>
          <a:p>
            <a:pPr algn="ctr"/>
            <a:r>
              <a:rPr lang="id-ID" sz="2000" b="1" dirty="0" smtClean="0">
                <a:latin typeface="Arial Rounded MT Bold" pitchFamily="34" charset="0"/>
              </a:rPr>
              <a:t>Kota</a:t>
            </a:r>
            <a:endParaRPr lang="id-ID" sz="2000" b="1" dirty="0">
              <a:latin typeface="Arial Rounded MT Bold" pitchFamily="34" charset="0"/>
            </a:endParaRPr>
          </a:p>
        </p:txBody>
      </p:sp>
      <p:sp>
        <p:nvSpPr>
          <p:cNvPr id="22" name="Down Arrow 21"/>
          <p:cNvSpPr/>
          <p:nvPr/>
        </p:nvSpPr>
        <p:spPr>
          <a:xfrm>
            <a:off x="3067284" y="2553299"/>
            <a:ext cx="860477" cy="780734"/>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id-ID"/>
          </a:p>
        </p:txBody>
      </p:sp>
      <p:sp>
        <p:nvSpPr>
          <p:cNvPr id="20" name="Oval 19"/>
          <p:cNvSpPr/>
          <p:nvPr/>
        </p:nvSpPr>
        <p:spPr>
          <a:xfrm>
            <a:off x="292101" y="3773060"/>
            <a:ext cx="1549400" cy="147999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err="1" smtClean="0">
                <a:solidFill>
                  <a:schemeClr val="tx1"/>
                </a:solidFill>
              </a:rPr>
              <a:t>Indeks</a:t>
            </a:r>
            <a:r>
              <a:rPr lang="en-US" b="1" dirty="0" smtClean="0">
                <a:solidFill>
                  <a:schemeClr val="tx1"/>
                </a:solidFill>
              </a:rPr>
              <a:t> </a:t>
            </a:r>
            <a:r>
              <a:rPr lang="en-US" b="1" dirty="0" err="1" smtClean="0">
                <a:solidFill>
                  <a:schemeClr val="tx1"/>
                </a:solidFill>
              </a:rPr>
              <a:t>Indikator</a:t>
            </a:r>
            <a:r>
              <a:rPr lang="en-US" b="1" dirty="0" smtClean="0">
                <a:solidFill>
                  <a:schemeClr val="tx1"/>
                </a:solidFill>
              </a:rPr>
              <a:t> </a:t>
            </a:r>
            <a:r>
              <a:rPr lang="en-US" b="1" dirty="0" err="1" smtClean="0">
                <a:solidFill>
                  <a:schemeClr val="tx1"/>
                </a:solidFill>
              </a:rPr>
              <a:t>Alokasi</a:t>
            </a:r>
            <a:r>
              <a:rPr lang="en-US" b="1" dirty="0" smtClean="0">
                <a:solidFill>
                  <a:schemeClr val="tx1"/>
                </a:solidFill>
              </a:rPr>
              <a:t> &amp; </a:t>
            </a:r>
            <a:r>
              <a:rPr lang="en-US" b="1" dirty="0" err="1" smtClean="0">
                <a:solidFill>
                  <a:schemeClr val="tx1"/>
                </a:solidFill>
              </a:rPr>
              <a:t>Pemanfa-atan</a:t>
            </a:r>
            <a:endParaRPr lang="en-US" b="1" dirty="0">
              <a:solidFill>
                <a:schemeClr val="tx1"/>
              </a:solidFill>
            </a:endParaRPr>
          </a:p>
        </p:txBody>
      </p:sp>
      <p:cxnSp>
        <p:nvCxnSpPr>
          <p:cNvPr id="27" name="Straight Arrow Connector 26"/>
          <p:cNvCxnSpPr>
            <a:stCxn id="20" idx="7"/>
          </p:cNvCxnSpPr>
          <p:nvPr/>
        </p:nvCxnSpPr>
        <p:spPr>
          <a:xfrm flipV="1">
            <a:off x="1614597" y="3068522"/>
            <a:ext cx="1504085" cy="92127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5" name="Rectangle 24"/>
          <p:cNvSpPr/>
          <p:nvPr/>
        </p:nvSpPr>
        <p:spPr>
          <a:xfrm>
            <a:off x="6366902" y="164597"/>
            <a:ext cx="2751698" cy="1200329"/>
          </a:xfrm>
          <a:prstGeom prst="rect">
            <a:avLst/>
          </a:prstGeom>
          <a:noFill/>
        </p:spPr>
        <p:txBody>
          <a:bodyPr wrap="square" lIns="91440" tIns="45720" rIns="91440" bIns="45720">
            <a:spAutoFit/>
          </a:bodyPr>
          <a:lstStyle/>
          <a:p>
            <a:pPr algn="ctr"/>
            <a:r>
              <a:rPr lang="id-ID" dirty="0" smtClean="0">
                <a:ln w="12700">
                  <a:noFill/>
                  <a:prstDash val="solid"/>
                </a:ln>
                <a:effectLst>
                  <a:outerShdw blurRad="41275" dist="20320" dir="1800000" algn="tl" rotWithShape="0">
                    <a:srgbClr val="000000">
                      <a:alpha val="40000"/>
                    </a:srgbClr>
                  </a:outerShdw>
                </a:effectLst>
                <a:latin typeface="Arial Rounded MT Bold" pitchFamily="34" charset="0"/>
              </a:rPr>
              <a:t>SKEMA SUMBER-SUMBER </a:t>
            </a:r>
            <a:r>
              <a:rPr lang="en-US" dirty="0" smtClean="0">
                <a:ln w="12700">
                  <a:noFill/>
                  <a:prstDash val="solid"/>
                </a:ln>
                <a:effectLst>
                  <a:outerShdw blurRad="41275" dist="20320" dir="1800000" algn="tl" rotWithShape="0">
                    <a:srgbClr val="000000">
                      <a:alpha val="40000"/>
                    </a:srgbClr>
                  </a:outerShdw>
                </a:effectLst>
                <a:latin typeface="Arial Rounded MT Bold" pitchFamily="34" charset="0"/>
              </a:rPr>
              <a:t>PENDAPATAN DESA DARI PUSAT</a:t>
            </a:r>
            <a:endParaRPr lang="en-US" cap="none" spc="0" dirty="0">
              <a:ln w="12700">
                <a:noFill/>
                <a:prstDash val="solid"/>
              </a:ln>
              <a:effectLst>
                <a:outerShdw blurRad="41275" dist="20320" dir="1800000" algn="tl" rotWithShape="0">
                  <a:srgbClr val="000000">
                    <a:alpha val="40000"/>
                  </a:srgbClr>
                </a:outerShdw>
              </a:effectLst>
              <a:latin typeface="Arial Rounded MT Bold" pitchFamily="34" charset="0"/>
            </a:endParaRPr>
          </a:p>
        </p:txBody>
      </p:sp>
      <p:sp>
        <p:nvSpPr>
          <p:cNvPr id="28" name="Rectangle 27"/>
          <p:cNvSpPr/>
          <p:nvPr/>
        </p:nvSpPr>
        <p:spPr>
          <a:xfrm>
            <a:off x="564426" y="2600209"/>
            <a:ext cx="2694629" cy="830997"/>
          </a:xfrm>
          <a:prstGeom prst="rect">
            <a:avLst/>
          </a:prstGeom>
          <a:noFill/>
        </p:spPr>
        <p:txBody>
          <a:bodyPr wrap="square" lIns="91440" tIns="45720" rIns="91440" bIns="45720">
            <a:spAutoFit/>
          </a:bodyPr>
          <a:lstStyle/>
          <a:p>
            <a:pPr marL="228600" indent="-228600">
              <a:buFont typeface="+mj-lt"/>
              <a:buAutoNum type="arabicPeriod"/>
            </a:pPr>
            <a:r>
              <a:rPr lang="id-ID" sz="1200" dirty="0" smtClean="0">
                <a:ln w="12700">
                  <a:noFill/>
                  <a:prstDash val="solid"/>
                </a:ln>
                <a:effectLst>
                  <a:outerShdw blurRad="41275" dist="20320" dir="1800000" algn="tl" rotWithShape="0">
                    <a:srgbClr val="000000">
                      <a:alpha val="40000"/>
                    </a:srgbClr>
                  </a:outerShdw>
                </a:effectLst>
                <a:latin typeface="Arial Rounded MT Bold" pitchFamily="34" charset="0"/>
              </a:rPr>
              <a:t>DAD: 10%  dari DAU + DBH</a:t>
            </a:r>
          </a:p>
          <a:p>
            <a:pPr marL="228600" indent="-228600">
              <a:buFont typeface="+mj-lt"/>
              <a:buAutoNum type="arabicPeriod"/>
            </a:pPr>
            <a:r>
              <a:rPr lang="en-US" sz="1200" cap="none" spc="0" dirty="0" smtClean="0">
                <a:ln w="12700">
                  <a:noFill/>
                  <a:prstDash val="solid"/>
                </a:ln>
                <a:effectLst>
                  <a:outerShdw blurRad="41275" dist="20320" dir="1800000" algn="tl" rotWithShape="0">
                    <a:srgbClr val="000000">
                      <a:alpha val="40000"/>
                    </a:srgbClr>
                  </a:outerShdw>
                </a:effectLst>
                <a:latin typeface="Arial Rounded MT Bold" pitchFamily="34" charset="0"/>
              </a:rPr>
              <a:t>10% </a:t>
            </a:r>
            <a:r>
              <a:rPr lang="en-US" sz="1200" cap="none" spc="0" dirty="0" err="1" smtClean="0">
                <a:ln w="12700">
                  <a:noFill/>
                  <a:prstDash val="solid"/>
                </a:ln>
                <a:effectLst>
                  <a:outerShdw blurRad="41275" dist="20320" dir="1800000" algn="tl" rotWithShape="0">
                    <a:srgbClr val="000000">
                      <a:alpha val="40000"/>
                    </a:srgbClr>
                  </a:outerShdw>
                </a:effectLst>
                <a:latin typeface="Arial Rounded MT Bold" pitchFamily="34" charset="0"/>
              </a:rPr>
              <a:t>dari</a:t>
            </a:r>
            <a:r>
              <a:rPr lang="en-US" sz="1200" cap="none" spc="0" dirty="0" smtClean="0">
                <a:ln w="12700">
                  <a:noFill/>
                  <a:prstDash val="solid"/>
                </a:ln>
                <a:effectLst>
                  <a:outerShdw blurRad="41275" dist="20320" dir="1800000" algn="tl" rotWithShape="0">
                    <a:srgbClr val="000000">
                      <a:alpha val="40000"/>
                    </a:srgbClr>
                  </a:outerShdw>
                </a:effectLst>
                <a:latin typeface="Arial Rounded MT Bold" pitchFamily="34" charset="0"/>
              </a:rPr>
              <a:t> </a:t>
            </a:r>
            <a:r>
              <a:rPr lang="en-US" sz="1200" dirty="0">
                <a:ln w="12700">
                  <a:noFill/>
                  <a:prstDash val="solid"/>
                </a:ln>
                <a:effectLst>
                  <a:outerShdw blurRad="41275" dist="20320" dir="1800000" algn="tl" rotWithShape="0">
                    <a:srgbClr val="000000">
                      <a:alpha val="40000"/>
                    </a:srgbClr>
                  </a:outerShdw>
                </a:effectLst>
                <a:latin typeface="Arial Rounded MT Bold" pitchFamily="34" charset="0"/>
              </a:rPr>
              <a:t>b</a:t>
            </a:r>
            <a:r>
              <a:rPr lang="id-ID" sz="1200" cap="none" spc="0" dirty="0" smtClean="0">
                <a:ln w="12700">
                  <a:noFill/>
                  <a:prstDash val="solid"/>
                </a:ln>
                <a:effectLst>
                  <a:outerShdw blurRad="41275" dist="20320" dir="1800000" algn="tl" rotWithShape="0">
                    <a:srgbClr val="000000">
                      <a:alpha val="40000"/>
                    </a:srgbClr>
                  </a:outerShdw>
                </a:effectLst>
                <a:latin typeface="Arial Rounded MT Bold" pitchFamily="34" charset="0"/>
              </a:rPr>
              <a:t>agian dari Pajak &amp; Retribusi</a:t>
            </a:r>
          </a:p>
          <a:p>
            <a:pPr marL="228600" indent="-228600">
              <a:buFont typeface="+mj-lt"/>
              <a:buAutoNum type="arabicPeriod"/>
            </a:pPr>
            <a:r>
              <a:rPr lang="id-ID" sz="1200" dirty="0" smtClean="0">
                <a:ln w="12700">
                  <a:noFill/>
                  <a:prstDash val="solid"/>
                </a:ln>
                <a:effectLst>
                  <a:outerShdw blurRad="41275" dist="20320" dir="1800000" algn="tl" rotWithShape="0">
                    <a:srgbClr val="000000">
                      <a:alpha val="40000"/>
                    </a:srgbClr>
                  </a:outerShdw>
                </a:effectLst>
                <a:latin typeface="Arial Rounded MT Bold" pitchFamily="34" charset="0"/>
              </a:rPr>
              <a:t>HIbah</a:t>
            </a:r>
            <a:endParaRPr lang="en-US" sz="1200" cap="none" spc="0" dirty="0">
              <a:ln w="12700">
                <a:noFill/>
                <a:prstDash val="solid"/>
              </a:ln>
              <a:effectLst>
                <a:outerShdw blurRad="41275" dist="20320" dir="1800000" algn="tl" rotWithShape="0">
                  <a:srgbClr val="000000">
                    <a:alpha val="40000"/>
                  </a:srgbClr>
                </a:outerShdw>
              </a:effectLst>
              <a:latin typeface="Arial Rounded MT Bold" pitchFamily="34" charset="0"/>
            </a:endParaRPr>
          </a:p>
        </p:txBody>
      </p:sp>
      <p:sp>
        <p:nvSpPr>
          <p:cNvPr id="31" name="Down Arrow 30"/>
          <p:cNvSpPr/>
          <p:nvPr/>
        </p:nvSpPr>
        <p:spPr>
          <a:xfrm>
            <a:off x="5525078" y="1000134"/>
            <a:ext cx="478300" cy="2333898"/>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id-ID"/>
          </a:p>
        </p:txBody>
      </p:sp>
      <p:sp>
        <p:nvSpPr>
          <p:cNvPr id="34" name="Rectangle 33"/>
          <p:cNvSpPr/>
          <p:nvPr/>
        </p:nvSpPr>
        <p:spPr>
          <a:xfrm>
            <a:off x="5420551" y="1319555"/>
            <a:ext cx="1636347" cy="338554"/>
          </a:xfrm>
          <a:prstGeom prst="rect">
            <a:avLst/>
          </a:prstGeom>
          <a:noFill/>
        </p:spPr>
        <p:txBody>
          <a:bodyPr wrap="square" lIns="91440" tIns="45720" rIns="91440" bIns="45720">
            <a:spAutoFit/>
          </a:bodyPr>
          <a:lstStyle/>
          <a:p>
            <a:pPr algn="ctr"/>
            <a:r>
              <a:rPr lang="id-ID" sz="1600" dirty="0" smtClean="0">
                <a:ln w="12700">
                  <a:noFill/>
                  <a:prstDash val="solid"/>
                </a:ln>
                <a:effectLst>
                  <a:outerShdw blurRad="41275" dist="20320" dir="1800000" algn="tl" rotWithShape="0">
                    <a:srgbClr val="000000">
                      <a:alpha val="40000"/>
                    </a:srgbClr>
                  </a:outerShdw>
                </a:effectLst>
                <a:latin typeface="Arial Rounded MT Bold" pitchFamily="34" charset="0"/>
              </a:rPr>
              <a:t>Program K/L</a:t>
            </a:r>
          </a:p>
        </p:txBody>
      </p:sp>
      <p:sp>
        <p:nvSpPr>
          <p:cNvPr id="30" name="Rectangle 29"/>
          <p:cNvSpPr/>
          <p:nvPr/>
        </p:nvSpPr>
        <p:spPr>
          <a:xfrm>
            <a:off x="2588847" y="196948"/>
            <a:ext cx="3695608" cy="437998"/>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id-ID" b="1" dirty="0" smtClean="0">
                <a:latin typeface="Arial" pitchFamily="34" charset="0"/>
                <a:cs typeface="Arial" pitchFamily="34" charset="0"/>
              </a:rPr>
              <a:t>APBN </a:t>
            </a:r>
          </a:p>
        </p:txBody>
      </p:sp>
      <p:sp>
        <p:nvSpPr>
          <p:cNvPr id="32" name="Rectangle 31"/>
          <p:cNvSpPr/>
          <p:nvPr/>
        </p:nvSpPr>
        <p:spPr>
          <a:xfrm>
            <a:off x="2588847" y="634946"/>
            <a:ext cx="2796721" cy="391996"/>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id-ID" b="1" dirty="0" smtClean="0">
                <a:latin typeface="Arial" pitchFamily="34" charset="0"/>
                <a:cs typeface="Arial" pitchFamily="34" charset="0"/>
              </a:rPr>
              <a:t>Dana Transfe ke Daerah</a:t>
            </a:r>
            <a:endParaRPr lang="id-ID" b="1" dirty="0">
              <a:latin typeface="Arial" pitchFamily="34" charset="0"/>
              <a:cs typeface="Arial" pitchFamily="34" charset="0"/>
            </a:endParaRPr>
          </a:p>
        </p:txBody>
      </p:sp>
      <p:sp>
        <p:nvSpPr>
          <p:cNvPr id="35" name="Rectangle 34"/>
          <p:cNvSpPr/>
          <p:nvPr/>
        </p:nvSpPr>
        <p:spPr>
          <a:xfrm>
            <a:off x="5385569" y="635171"/>
            <a:ext cx="898887" cy="391996"/>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id-ID" b="1" dirty="0" smtClean="0">
                <a:latin typeface="Arial" pitchFamily="34" charset="0"/>
                <a:cs typeface="Arial" pitchFamily="34" charset="0"/>
              </a:rPr>
              <a:t>KL</a:t>
            </a:r>
            <a:endParaRPr lang="id-ID" b="1" dirty="0">
              <a:latin typeface="Arial" pitchFamily="34" charset="0"/>
              <a:cs typeface="Arial" pitchFamily="34" charset="0"/>
            </a:endParaRPr>
          </a:p>
        </p:txBody>
      </p:sp>
      <p:sp>
        <p:nvSpPr>
          <p:cNvPr id="26" name="Rounded Rectangle 25"/>
          <p:cNvSpPr/>
          <p:nvPr/>
        </p:nvSpPr>
        <p:spPr>
          <a:xfrm>
            <a:off x="2602916" y="3334034"/>
            <a:ext cx="3564981" cy="2166425"/>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id-ID"/>
          </a:p>
        </p:txBody>
      </p:sp>
      <p:sp>
        <p:nvSpPr>
          <p:cNvPr id="29" name="Rounded Rectangle 28"/>
          <p:cNvSpPr/>
          <p:nvPr/>
        </p:nvSpPr>
        <p:spPr>
          <a:xfrm>
            <a:off x="2602916" y="3334034"/>
            <a:ext cx="3564981" cy="970671"/>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id-ID" sz="2000" b="1" dirty="0" smtClean="0">
                <a:latin typeface="Arial Rounded MT Bold" pitchFamily="34" charset="0"/>
              </a:rPr>
              <a:t>KEUANGAN DESA</a:t>
            </a:r>
            <a:endParaRPr lang="id-ID" sz="2000" b="1" dirty="0">
              <a:latin typeface="Arial Rounded MT Bold" pitchFamily="34" charset="0"/>
            </a:endParaRPr>
          </a:p>
        </p:txBody>
      </p:sp>
      <p:sp>
        <p:nvSpPr>
          <p:cNvPr id="36" name="Rounded Rectangle 35"/>
          <p:cNvSpPr/>
          <p:nvPr/>
        </p:nvSpPr>
        <p:spPr>
          <a:xfrm>
            <a:off x="2588847" y="4346907"/>
            <a:ext cx="993695" cy="119575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id-ID" sz="2800" dirty="0" smtClean="0">
                <a:solidFill>
                  <a:srgbClr val="FF0000"/>
                </a:solidFill>
                <a:latin typeface="Arial Rounded MT Bold" pitchFamily="34" charset="0"/>
              </a:rPr>
              <a:t>PADes</a:t>
            </a:r>
            <a:endParaRPr lang="id-ID" sz="2800" dirty="0">
              <a:solidFill>
                <a:srgbClr val="FF0000"/>
              </a:solidFill>
              <a:latin typeface="Arial Rounded MT Bold" pitchFamily="34" charset="0"/>
            </a:endParaRPr>
          </a:p>
        </p:txBody>
      </p:sp>
      <p:sp>
        <p:nvSpPr>
          <p:cNvPr id="38" name="Rounded Rectangle 37"/>
          <p:cNvSpPr/>
          <p:nvPr/>
        </p:nvSpPr>
        <p:spPr>
          <a:xfrm>
            <a:off x="3582542" y="4346907"/>
            <a:ext cx="2585354" cy="119575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b="1" dirty="0" smtClean="0">
                <a:solidFill>
                  <a:srgbClr val="002060"/>
                </a:solidFill>
                <a:latin typeface="Arial Rounded MT Bold" pitchFamily="34" charset="0"/>
              </a:rPr>
              <a:t>Sumber Lain</a:t>
            </a:r>
            <a:endParaRPr lang="id-ID" b="1" dirty="0">
              <a:solidFill>
                <a:srgbClr val="002060"/>
              </a:solidFill>
              <a:latin typeface="Arial Rounded MT Bold" pitchFamily="34" charset="0"/>
            </a:endParaRPr>
          </a:p>
        </p:txBody>
      </p:sp>
      <p:sp>
        <p:nvSpPr>
          <p:cNvPr id="2" name="Slide Number Placeholder 1"/>
          <p:cNvSpPr>
            <a:spLocks noGrp="1"/>
          </p:cNvSpPr>
          <p:nvPr>
            <p:ph type="sldNum" sz="quarter" idx="12"/>
          </p:nvPr>
        </p:nvSpPr>
        <p:spPr/>
        <p:txBody>
          <a:bodyPr/>
          <a:lstStyle/>
          <a:p>
            <a:fld id="{752FB977-8826-1A49-9D54-BA290125B332}" type="slidenum">
              <a:rPr lang="en-US" smtClean="0"/>
              <a:pPr/>
              <a:t>25</a:t>
            </a:fld>
            <a:endParaRPr lang="en-US"/>
          </a:p>
        </p:txBody>
      </p:sp>
    </p:spTree>
    <p:extLst>
      <p:ext uri="{BB962C8B-B14F-4D97-AF65-F5344CB8AC3E}">
        <p14:creationId xmlns="" xmlns:p14="http://schemas.microsoft.com/office/powerpoint/2010/main" val="21178594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900" y="965203"/>
            <a:ext cx="4349750" cy="3462337"/>
          </a:xfrm>
          <a:ln w="28575" cmpd="sng">
            <a:solidFill>
              <a:schemeClr val="accent6"/>
            </a:solidFill>
          </a:ln>
        </p:spPr>
        <p:txBody>
          <a:bodyPr>
            <a:noAutofit/>
          </a:bodyPr>
          <a:lstStyle/>
          <a:p>
            <a:pPr marL="0" indent="0" algn="ctr">
              <a:buNone/>
            </a:pPr>
            <a:r>
              <a:rPr lang="en-US" sz="1800" b="1" dirty="0" smtClean="0"/>
              <a:t>TAHUN 2013</a:t>
            </a:r>
          </a:p>
          <a:p>
            <a:r>
              <a:rPr lang="en-US" sz="1800" dirty="0" smtClean="0"/>
              <a:t>Transfer </a:t>
            </a:r>
            <a:r>
              <a:rPr lang="en-US" sz="1800" dirty="0" err="1" smtClean="0"/>
              <a:t>ke</a:t>
            </a:r>
            <a:r>
              <a:rPr lang="en-US" sz="1800" dirty="0"/>
              <a:t> </a:t>
            </a:r>
            <a:r>
              <a:rPr lang="en-US" sz="1800" dirty="0" smtClean="0"/>
              <a:t>Daerah </a:t>
            </a:r>
            <a:r>
              <a:rPr lang="en-US" sz="1800" dirty="0" err="1" smtClean="0"/>
              <a:t>tahun</a:t>
            </a:r>
            <a:r>
              <a:rPr lang="en-US" sz="1800" dirty="0" smtClean="0"/>
              <a:t> 2013 = </a:t>
            </a:r>
            <a:r>
              <a:rPr lang="en-US" sz="1800" dirty="0"/>
              <a:t>528,6 </a:t>
            </a:r>
            <a:r>
              <a:rPr lang="en-US" sz="1800" dirty="0" smtClean="0"/>
              <a:t>T</a:t>
            </a:r>
          </a:p>
          <a:p>
            <a:r>
              <a:rPr lang="en-US" sz="1800" dirty="0" smtClean="0"/>
              <a:t>DAU + DBH = 412 T</a:t>
            </a:r>
          </a:p>
          <a:p>
            <a:r>
              <a:rPr lang="en-US" sz="1800" dirty="0" err="1" smtClean="0"/>
              <a:t>Jumlah</a:t>
            </a:r>
            <a:r>
              <a:rPr lang="en-US" sz="1800" dirty="0" smtClean="0"/>
              <a:t> </a:t>
            </a:r>
            <a:r>
              <a:rPr lang="en-US" sz="1800" dirty="0" err="1" smtClean="0"/>
              <a:t>Desa</a:t>
            </a:r>
            <a:r>
              <a:rPr lang="en-US" sz="1800" dirty="0" smtClean="0"/>
              <a:t> (</a:t>
            </a:r>
            <a:r>
              <a:rPr lang="en-US" sz="1800" dirty="0" err="1" smtClean="0"/>
              <a:t>Permendagri</a:t>
            </a:r>
            <a:r>
              <a:rPr lang="en-US" sz="1800" dirty="0" smtClean="0"/>
              <a:t> 18 </a:t>
            </a:r>
            <a:r>
              <a:rPr lang="en-US" sz="1800" dirty="0" err="1" smtClean="0"/>
              <a:t>tahun</a:t>
            </a:r>
            <a:r>
              <a:rPr lang="en-US" sz="1800" dirty="0" smtClean="0"/>
              <a:t> 2013) = 72.944</a:t>
            </a:r>
          </a:p>
          <a:p>
            <a:r>
              <a:rPr lang="en-US" sz="1800" dirty="0"/>
              <a:t>Rata-</a:t>
            </a:r>
            <a:r>
              <a:rPr lang="en-US" sz="1800" dirty="0" smtClean="0"/>
              <a:t>rata </a:t>
            </a:r>
            <a:r>
              <a:rPr lang="en-US" sz="1800" dirty="0" err="1" smtClean="0"/>
              <a:t>Pendapatan</a:t>
            </a:r>
            <a:r>
              <a:rPr lang="en-US" sz="1800" dirty="0" smtClean="0"/>
              <a:t> </a:t>
            </a:r>
            <a:r>
              <a:rPr lang="en-US" sz="1800" dirty="0" err="1" smtClean="0"/>
              <a:t>Desa</a:t>
            </a:r>
            <a:r>
              <a:rPr lang="en-US" sz="1800" dirty="0" smtClean="0"/>
              <a:t> </a:t>
            </a:r>
            <a:r>
              <a:rPr lang="en-US" sz="1800" dirty="0" err="1" smtClean="0"/>
              <a:t>dari</a:t>
            </a:r>
            <a:r>
              <a:rPr lang="en-US" sz="1800" dirty="0" smtClean="0"/>
              <a:t> </a:t>
            </a:r>
            <a:r>
              <a:rPr lang="en-US" sz="1800" dirty="0" err="1" smtClean="0"/>
              <a:t>bagian</a:t>
            </a:r>
            <a:r>
              <a:rPr lang="en-US" sz="1800" dirty="0" smtClean="0"/>
              <a:t> </a:t>
            </a:r>
            <a:r>
              <a:rPr lang="en-US" sz="1800" dirty="0" err="1" smtClean="0"/>
              <a:t>dana</a:t>
            </a:r>
            <a:r>
              <a:rPr lang="en-US" sz="1800" dirty="0" smtClean="0"/>
              <a:t> </a:t>
            </a:r>
            <a:r>
              <a:rPr lang="en-US" sz="1800" dirty="0" err="1" smtClean="0"/>
              <a:t>perimbangan</a:t>
            </a:r>
            <a:r>
              <a:rPr lang="en-US" sz="1800" dirty="0" smtClean="0"/>
              <a:t> </a:t>
            </a:r>
            <a:r>
              <a:rPr lang="en-US" sz="1800" dirty="0"/>
              <a:t>=</a:t>
            </a:r>
            <a:r>
              <a:rPr lang="en-US" sz="1800" dirty="0" smtClean="0"/>
              <a:t>412 </a:t>
            </a:r>
            <a:r>
              <a:rPr lang="en-US" sz="1800" dirty="0"/>
              <a:t>T/72.944 = </a:t>
            </a:r>
            <a:r>
              <a:rPr lang="en-US" sz="1800" b="1" dirty="0" err="1"/>
              <a:t>Rp</a:t>
            </a:r>
            <a:r>
              <a:rPr lang="en-US" sz="1800" b="1" dirty="0"/>
              <a:t>. 564,816,846</a:t>
            </a:r>
            <a:r>
              <a:rPr lang="en-US" sz="1800" dirty="0" smtClean="0"/>
              <a:t>.</a:t>
            </a:r>
          </a:p>
          <a:p>
            <a:r>
              <a:rPr lang="en-US" sz="1800" dirty="0" smtClean="0"/>
              <a:t>Rata-rata </a:t>
            </a:r>
            <a:r>
              <a:rPr lang="en-US" sz="1800" dirty="0" err="1" smtClean="0"/>
              <a:t>Pendapatan</a:t>
            </a:r>
            <a:r>
              <a:rPr lang="en-US" sz="1800" dirty="0" smtClean="0"/>
              <a:t> </a:t>
            </a:r>
            <a:r>
              <a:rPr lang="en-US" sz="1800" dirty="0" err="1" smtClean="0"/>
              <a:t>Desa</a:t>
            </a:r>
            <a:r>
              <a:rPr lang="en-US" sz="1800" dirty="0" smtClean="0"/>
              <a:t> </a:t>
            </a:r>
            <a:r>
              <a:rPr lang="en-US" sz="1800" dirty="0" err="1" smtClean="0"/>
              <a:t>dari</a:t>
            </a:r>
            <a:r>
              <a:rPr lang="en-US" sz="1800" dirty="0" smtClean="0"/>
              <a:t> APBN on top </a:t>
            </a:r>
            <a:r>
              <a:rPr lang="en-US" sz="1800" dirty="0" err="1" smtClean="0"/>
              <a:t>dari</a:t>
            </a:r>
            <a:r>
              <a:rPr lang="en-US" sz="1800" dirty="0" smtClean="0"/>
              <a:t> Dana Transfer Daerah = 528,6 T/72.944 = </a:t>
            </a:r>
            <a:r>
              <a:rPr lang="en-US" sz="1800" b="1" dirty="0" err="1" smtClean="0"/>
              <a:t>Rp</a:t>
            </a:r>
            <a:r>
              <a:rPr lang="en-US" sz="1800" b="1" dirty="0" smtClean="0"/>
              <a:t>. 724.665.496</a:t>
            </a:r>
            <a:r>
              <a:rPr lang="en-US" sz="1800" dirty="0" smtClean="0"/>
              <a:t>.</a:t>
            </a:r>
          </a:p>
        </p:txBody>
      </p:sp>
      <p:sp>
        <p:nvSpPr>
          <p:cNvPr id="4" name="Content Placeholder 2"/>
          <p:cNvSpPr txBox="1">
            <a:spLocks/>
          </p:cNvSpPr>
          <p:nvPr/>
        </p:nvSpPr>
        <p:spPr>
          <a:xfrm>
            <a:off x="342900" y="5746750"/>
            <a:ext cx="8343900" cy="863600"/>
          </a:xfrm>
          <a:prstGeom prst="rect">
            <a:avLst/>
          </a:prstGeom>
        </p:spPr>
        <p:txBody>
          <a:bodyPr vert="horz" lIns="91440" tIns="45720" rIns="91440" bIns="45720" rtlCol="0">
            <a:normAutofit fontScale="925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Aft>
                <a:spcPts val="1200"/>
              </a:spcAft>
            </a:pPr>
            <a:r>
              <a:rPr lang="en-US" sz="2000" dirty="0" err="1" smtClean="0"/>
              <a:t>Perlu</a:t>
            </a:r>
            <a:r>
              <a:rPr lang="en-US" sz="2000" dirty="0" smtClean="0"/>
              <a:t> </a:t>
            </a:r>
            <a:r>
              <a:rPr lang="en-US" sz="2000" dirty="0" err="1" smtClean="0"/>
              <a:t>ditetapkan</a:t>
            </a:r>
            <a:r>
              <a:rPr lang="en-US" sz="2000" dirty="0" smtClean="0"/>
              <a:t> </a:t>
            </a:r>
            <a:r>
              <a:rPr lang="en-US" sz="2000" dirty="0" err="1" smtClean="0"/>
              <a:t>sanksi</a:t>
            </a:r>
            <a:r>
              <a:rPr lang="en-US" sz="2000" dirty="0" smtClean="0"/>
              <a:t> </a:t>
            </a:r>
            <a:r>
              <a:rPr lang="en-US" sz="2000" dirty="0" err="1" smtClean="0"/>
              <a:t>bagi</a:t>
            </a:r>
            <a:r>
              <a:rPr lang="en-US" sz="2000" dirty="0" smtClean="0"/>
              <a:t> </a:t>
            </a:r>
            <a:r>
              <a:rPr lang="en-US" sz="2000" dirty="0" err="1" smtClean="0"/>
              <a:t>daerah</a:t>
            </a:r>
            <a:r>
              <a:rPr lang="en-US" sz="2000" dirty="0" smtClean="0"/>
              <a:t> </a:t>
            </a:r>
            <a:r>
              <a:rPr lang="en-US" sz="2000" dirty="0" err="1" smtClean="0"/>
              <a:t>kabupaten</a:t>
            </a:r>
            <a:r>
              <a:rPr lang="en-US" sz="2000" dirty="0" smtClean="0"/>
              <a:t>/</a:t>
            </a:r>
            <a:r>
              <a:rPr lang="en-US" sz="2000" dirty="0" err="1" smtClean="0"/>
              <a:t>kota</a:t>
            </a:r>
            <a:r>
              <a:rPr lang="en-US" sz="2000" dirty="0" smtClean="0"/>
              <a:t> yang </a:t>
            </a:r>
            <a:r>
              <a:rPr lang="en-US" sz="2000" dirty="0" err="1" smtClean="0"/>
              <a:t>belum</a:t>
            </a:r>
            <a:r>
              <a:rPr lang="en-US" sz="2000" dirty="0" smtClean="0"/>
              <a:t> </a:t>
            </a:r>
            <a:r>
              <a:rPr lang="en-US" sz="2000" dirty="0" err="1" smtClean="0"/>
              <a:t>mengalokasikan</a:t>
            </a:r>
            <a:r>
              <a:rPr lang="en-US" sz="2000" dirty="0" smtClean="0"/>
              <a:t> DAD </a:t>
            </a:r>
            <a:r>
              <a:rPr lang="en-US" sz="2000" dirty="0" err="1" smtClean="0"/>
              <a:t>sesuai</a:t>
            </a:r>
            <a:r>
              <a:rPr lang="en-US" sz="2000" dirty="0" smtClean="0"/>
              <a:t> </a:t>
            </a:r>
            <a:r>
              <a:rPr lang="en-US" sz="2000" dirty="0" err="1" smtClean="0"/>
              <a:t>dengan</a:t>
            </a:r>
            <a:r>
              <a:rPr lang="en-US" sz="2000" dirty="0" smtClean="0"/>
              <a:t> </a:t>
            </a:r>
            <a:r>
              <a:rPr lang="en-US" sz="2000" dirty="0" err="1" smtClean="0"/>
              <a:t>prosentasi</a:t>
            </a:r>
            <a:r>
              <a:rPr lang="en-US" sz="2000" dirty="0" smtClean="0"/>
              <a:t> yang </a:t>
            </a:r>
            <a:r>
              <a:rPr lang="en-US" sz="2000" dirty="0" err="1" smtClean="0"/>
              <a:t>ditetapkan</a:t>
            </a:r>
            <a:r>
              <a:rPr lang="en-US" sz="2000" dirty="0" smtClean="0"/>
              <a:t> </a:t>
            </a:r>
            <a:r>
              <a:rPr lang="en-US" sz="2000" dirty="0" err="1" smtClean="0"/>
              <a:t>dalam</a:t>
            </a:r>
            <a:r>
              <a:rPr lang="en-US" sz="2000" dirty="0" smtClean="0"/>
              <a:t> UU </a:t>
            </a:r>
            <a:r>
              <a:rPr lang="en-US" sz="2000" dirty="0" err="1" smtClean="0"/>
              <a:t>Desa</a:t>
            </a:r>
            <a:r>
              <a:rPr lang="en-US" sz="2000" dirty="0"/>
              <a:t>.</a:t>
            </a:r>
            <a:endParaRPr lang="en-US" sz="2000" dirty="0" smtClean="0"/>
          </a:p>
        </p:txBody>
      </p:sp>
      <p:sp>
        <p:nvSpPr>
          <p:cNvPr id="7" name="Title 1"/>
          <p:cNvSpPr txBox="1">
            <a:spLocks/>
          </p:cNvSpPr>
          <p:nvPr/>
        </p:nvSpPr>
        <p:spPr>
          <a:xfrm>
            <a:off x="0" y="-17462"/>
            <a:ext cx="9144000" cy="830262"/>
          </a:xfrm>
          <a:prstGeom prst="rect">
            <a:avLst/>
          </a:prstGeom>
          <a:solidFill>
            <a:schemeClr val="accent6">
              <a:lumMod val="60000"/>
              <a:lumOff val="40000"/>
            </a:schemeClr>
          </a:solidFill>
        </p:spPr>
        <p:txBody>
          <a:bodyPr vert="horz" lIns="91440" tIns="45720" rIns="91440" bIns="45720" rtlCol="0" anchor="ctr">
            <a:normAutofit fontScale="6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dirty="0" err="1" smtClean="0"/>
              <a:t>Simulasi</a:t>
            </a:r>
            <a:r>
              <a:rPr lang="en-US" b="1" dirty="0" smtClean="0"/>
              <a:t> </a:t>
            </a:r>
            <a:r>
              <a:rPr lang="en-US" b="1" dirty="0" err="1" smtClean="0"/>
              <a:t>Pendapatan</a:t>
            </a:r>
            <a:r>
              <a:rPr lang="en-US" b="1" dirty="0" smtClean="0"/>
              <a:t> </a:t>
            </a:r>
            <a:r>
              <a:rPr lang="en-US" b="1" dirty="0" err="1" smtClean="0"/>
              <a:t>Desa</a:t>
            </a:r>
            <a:r>
              <a:rPr lang="en-US" b="1" dirty="0" smtClean="0"/>
              <a:t> </a:t>
            </a:r>
            <a:r>
              <a:rPr lang="en-US" b="1" dirty="0" err="1" smtClean="0"/>
              <a:t>dari</a:t>
            </a:r>
            <a:r>
              <a:rPr lang="en-US" b="1" dirty="0" smtClean="0"/>
              <a:t> Dana </a:t>
            </a:r>
            <a:r>
              <a:rPr lang="en-US" b="1" dirty="0" err="1" smtClean="0"/>
              <a:t>Perimbangan</a:t>
            </a:r>
            <a:endParaRPr lang="en-US" b="1" dirty="0" smtClean="0"/>
          </a:p>
          <a:p>
            <a:r>
              <a:rPr lang="en-US" b="1" dirty="0" smtClean="0"/>
              <a:t>(</a:t>
            </a:r>
            <a:r>
              <a:rPr lang="en-US" b="1" dirty="0" err="1" smtClean="0"/>
              <a:t>Berdasarkan</a:t>
            </a:r>
            <a:r>
              <a:rPr lang="en-US" b="1" dirty="0" smtClean="0"/>
              <a:t> APBN </a:t>
            </a:r>
            <a:r>
              <a:rPr lang="en-US" b="1" dirty="0" err="1"/>
              <a:t>Tahun</a:t>
            </a:r>
            <a:r>
              <a:rPr lang="en-US" b="1" dirty="0"/>
              <a:t> </a:t>
            </a:r>
            <a:r>
              <a:rPr lang="en-US" b="1" dirty="0" smtClean="0"/>
              <a:t>2013 </a:t>
            </a:r>
            <a:r>
              <a:rPr lang="en-US" b="1" dirty="0" err="1" smtClean="0"/>
              <a:t>dan</a:t>
            </a:r>
            <a:r>
              <a:rPr lang="en-US" b="1" dirty="0" smtClean="0"/>
              <a:t> </a:t>
            </a:r>
            <a:r>
              <a:rPr lang="en-US" b="1" dirty="0" err="1" smtClean="0"/>
              <a:t>Tahun</a:t>
            </a:r>
            <a:r>
              <a:rPr lang="en-US" b="1" dirty="0" smtClean="0"/>
              <a:t> 2014)</a:t>
            </a:r>
            <a:endParaRPr lang="en-US" b="1" dirty="0"/>
          </a:p>
        </p:txBody>
      </p:sp>
      <p:sp>
        <p:nvSpPr>
          <p:cNvPr id="8" name="Content Placeholder 2"/>
          <p:cNvSpPr txBox="1">
            <a:spLocks/>
          </p:cNvSpPr>
          <p:nvPr/>
        </p:nvSpPr>
        <p:spPr>
          <a:xfrm>
            <a:off x="4692651" y="965203"/>
            <a:ext cx="4308475" cy="3462337"/>
          </a:xfrm>
          <a:prstGeom prst="rect">
            <a:avLst/>
          </a:prstGeom>
          <a:ln w="28575" cmpd="sng">
            <a:solidFill>
              <a:schemeClr val="accent6"/>
            </a:solidFill>
          </a:ln>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1800" b="1" dirty="0" smtClean="0"/>
              <a:t>TAHUN 2014</a:t>
            </a:r>
          </a:p>
          <a:p>
            <a:r>
              <a:rPr lang="en-US" sz="1800" dirty="0" smtClean="0"/>
              <a:t>Transfer </a:t>
            </a:r>
            <a:r>
              <a:rPr lang="en-US" sz="1800" dirty="0" err="1" smtClean="0"/>
              <a:t>ke</a:t>
            </a:r>
            <a:r>
              <a:rPr lang="en-US" sz="1800" dirty="0" smtClean="0"/>
              <a:t> Daerah </a:t>
            </a:r>
            <a:r>
              <a:rPr lang="en-US" sz="1800" dirty="0" err="1" smtClean="0"/>
              <a:t>tahun</a:t>
            </a:r>
            <a:r>
              <a:rPr lang="en-US" sz="1800" dirty="0" smtClean="0"/>
              <a:t> 2014 = 592,5 T</a:t>
            </a:r>
          </a:p>
          <a:p>
            <a:r>
              <a:rPr lang="en-US" sz="1800" dirty="0" smtClean="0"/>
              <a:t>DAU + DBH = 454,9 T</a:t>
            </a:r>
          </a:p>
          <a:p>
            <a:r>
              <a:rPr lang="en-US" sz="1800" dirty="0" err="1"/>
              <a:t>Jumlah</a:t>
            </a:r>
            <a:r>
              <a:rPr lang="en-US" sz="1800" dirty="0"/>
              <a:t> </a:t>
            </a:r>
            <a:r>
              <a:rPr lang="en-US" sz="1800" dirty="0" err="1"/>
              <a:t>Desa</a:t>
            </a:r>
            <a:r>
              <a:rPr lang="en-US" sz="1800" dirty="0"/>
              <a:t> (</a:t>
            </a:r>
            <a:r>
              <a:rPr lang="en-US" sz="1800" dirty="0" err="1"/>
              <a:t>Permendagri</a:t>
            </a:r>
            <a:r>
              <a:rPr lang="en-US" sz="1800" dirty="0"/>
              <a:t> 18 </a:t>
            </a:r>
            <a:r>
              <a:rPr lang="en-US" sz="1800" dirty="0" err="1"/>
              <a:t>tahun</a:t>
            </a:r>
            <a:r>
              <a:rPr lang="en-US" sz="1800" dirty="0"/>
              <a:t> </a:t>
            </a:r>
            <a:r>
              <a:rPr lang="en-US" sz="1800" dirty="0" smtClean="0"/>
              <a:t>2013) </a:t>
            </a:r>
            <a:r>
              <a:rPr lang="en-US" sz="1800" dirty="0"/>
              <a:t>= 72.944</a:t>
            </a:r>
          </a:p>
          <a:p>
            <a:r>
              <a:rPr lang="en-US" sz="1800" dirty="0"/>
              <a:t>Rata-rata </a:t>
            </a:r>
            <a:r>
              <a:rPr lang="en-US" sz="1800" dirty="0" err="1"/>
              <a:t>Pendapatan</a:t>
            </a:r>
            <a:r>
              <a:rPr lang="en-US" sz="1800" dirty="0"/>
              <a:t> </a:t>
            </a:r>
            <a:r>
              <a:rPr lang="en-US" sz="1800" dirty="0" err="1"/>
              <a:t>Desa</a:t>
            </a:r>
            <a:r>
              <a:rPr lang="en-US" sz="1800" dirty="0"/>
              <a:t> </a:t>
            </a:r>
            <a:r>
              <a:rPr lang="en-US" sz="1800" dirty="0" err="1"/>
              <a:t>dari</a:t>
            </a:r>
            <a:r>
              <a:rPr lang="en-US" sz="1800" dirty="0"/>
              <a:t> </a:t>
            </a:r>
            <a:r>
              <a:rPr lang="en-US" sz="1800" dirty="0" err="1"/>
              <a:t>bagian</a:t>
            </a:r>
            <a:r>
              <a:rPr lang="en-US" sz="1800" dirty="0"/>
              <a:t> </a:t>
            </a:r>
            <a:r>
              <a:rPr lang="en-US" sz="1800" dirty="0" err="1"/>
              <a:t>dana</a:t>
            </a:r>
            <a:r>
              <a:rPr lang="en-US" sz="1800" dirty="0"/>
              <a:t> </a:t>
            </a:r>
            <a:r>
              <a:rPr lang="en-US" sz="1800" dirty="0" err="1"/>
              <a:t>perimbangan</a:t>
            </a:r>
            <a:r>
              <a:rPr lang="en-US" sz="1800" dirty="0"/>
              <a:t> =</a:t>
            </a:r>
            <a:r>
              <a:rPr lang="en-US" sz="1800" dirty="0" smtClean="0"/>
              <a:t>454 </a:t>
            </a:r>
            <a:r>
              <a:rPr lang="en-US" sz="1800" dirty="0"/>
              <a:t>T/72.944 = </a:t>
            </a:r>
            <a:r>
              <a:rPr lang="en-US" sz="1800" b="1" dirty="0" err="1"/>
              <a:t>Rp</a:t>
            </a:r>
            <a:r>
              <a:rPr lang="en-US" sz="1800" b="1" dirty="0"/>
              <a:t>. </a:t>
            </a:r>
            <a:r>
              <a:rPr lang="en-US" sz="1800" b="1" dirty="0" smtClean="0"/>
              <a:t>623.629.955</a:t>
            </a:r>
            <a:r>
              <a:rPr lang="en-US" sz="1800" dirty="0" smtClean="0"/>
              <a:t>.</a:t>
            </a:r>
            <a:endParaRPr lang="en-US" sz="1800" dirty="0"/>
          </a:p>
          <a:p>
            <a:r>
              <a:rPr lang="en-US" sz="1800" dirty="0"/>
              <a:t>Rata-rata </a:t>
            </a:r>
            <a:r>
              <a:rPr lang="en-US" sz="1800" dirty="0" err="1"/>
              <a:t>Pendapatan</a:t>
            </a:r>
            <a:r>
              <a:rPr lang="en-US" sz="1800" dirty="0"/>
              <a:t> </a:t>
            </a:r>
            <a:r>
              <a:rPr lang="en-US" sz="1800" dirty="0" err="1"/>
              <a:t>Desa</a:t>
            </a:r>
            <a:r>
              <a:rPr lang="en-US" sz="1800" dirty="0"/>
              <a:t> </a:t>
            </a:r>
            <a:r>
              <a:rPr lang="en-US" sz="1800" dirty="0" err="1"/>
              <a:t>dari</a:t>
            </a:r>
            <a:r>
              <a:rPr lang="en-US" sz="1800" dirty="0"/>
              <a:t> APBN on top </a:t>
            </a:r>
            <a:r>
              <a:rPr lang="en-US" sz="1800" dirty="0" err="1"/>
              <a:t>dari</a:t>
            </a:r>
            <a:r>
              <a:rPr lang="en-US" sz="1800" dirty="0"/>
              <a:t> Dana Transfer </a:t>
            </a:r>
            <a:r>
              <a:rPr lang="en-US" sz="1800" dirty="0" err="1" smtClean="0"/>
              <a:t>ke</a:t>
            </a:r>
            <a:r>
              <a:rPr lang="en-US" sz="1800" dirty="0" smtClean="0"/>
              <a:t> Daerah </a:t>
            </a:r>
            <a:r>
              <a:rPr lang="en-US" sz="1800" dirty="0"/>
              <a:t>= </a:t>
            </a:r>
            <a:r>
              <a:rPr lang="en-US" sz="1800" dirty="0" smtClean="0"/>
              <a:t>592,5 </a:t>
            </a:r>
            <a:r>
              <a:rPr lang="en-US" sz="1800" dirty="0"/>
              <a:t>T/72.944 </a:t>
            </a:r>
            <a:r>
              <a:rPr lang="en-US" sz="1800" dirty="0" smtClean="0"/>
              <a:t>= </a:t>
            </a:r>
            <a:r>
              <a:rPr lang="en-US" sz="1800" b="1" dirty="0" err="1" smtClean="0"/>
              <a:t>Rp</a:t>
            </a:r>
            <a:r>
              <a:rPr lang="en-US" sz="1800" b="1" dirty="0" smtClean="0"/>
              <a:t>. 812.404.036 </a:t>
            </a:r>
            <a:endParaRPr lang="en-US" sz="1800" b="1" dirty="0"/>
          </a:p>
        </p:txBody>
      </p:sp>
      <p:sp>
        <p:nvSpPr>
          <p:cNvPr id="6" name="Content Placeholder 2"/>
          <p:cNvSpPr txBox="1">
            <a:spLocks/>
          </p:cNvSpPr>
          <p:nvPr/>
        </p:nvSpPr>
        <p:spPr>
          <a:xfrm>
            <a:off x="342900" y="4427540"/>
            <a:ext cx="4349750" cy="1081087"/>
          </a:xfrm>
          <a:prstGeom prst="rect">
            <a:avLst/>
          </a:prstGeom>
          <a:ln w="28575" cmpd="sng">
            <a:solidFill>
              <a:schemeClr val="accent6"/>
            </a:solidFill>
          </a:ln>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dirty="0" smtClean="0"/>
              <a:t>Total </a:t>
            </a:r>
            <a:r>
              <a:rPr lang="en-US" sz="2000" dirty="0" err="1" smtClean="0"/>
              <a:t>pendapatan</a:t>
            </a:r>
            <a:r>
              <a:rPr lang="en-US" sz="2000" dirty="0" smtClean="0"/>
              <a:t> </a:t>
            </a:r>
            <a:r>
              <a:rPr lang="en-US" sz="2000" dirty="0" err="1" smtClean="0"/>
              <a:t>Desa</a:t>
            </a:r>
            <a:r>
              <a:rPr lang="en-US" sz="2000" dirty="0" smtClean="0"/>
              <a:t> </a:t>
            </a:r>
            <a:r>
              <a:rPr lang="en-US" sz="2000" dirty="0" err="1" smtClean="0"/>
              <a:t>dari</a:t>
            </a:r>
            <a:r>
              <a:rPr lang="en-US" sz="2000" dirty="0" smtClean="0"/>
              <a:t> </a:t>
            </a:r>
            <a:r>
              <a:rPr lang="en-US" sz="2000" dirty="0" err="1" smtClean="0"/>
              <a:t>dana</a:t>
            </a:r>
            <a:r>
              <a:rPr lang="en-US" sz="2000" dirty="0" smtClean="0"/>
              <a:t> yang </a:t>
            </a:r>
            <a:r>
              <a:rPr lang="en-US" sz="2000" dirty="0" err="1" smtClean="0"/>
              <a:t>bersumber</a:t>
            </a:r>
            <a:r>
              <a:rPr lang="en-US" sz="2000" dirty="0" smtClean="0"/>
              <a:t> </a:t>
            </a:r>
            <a:r>
              <a:rPr lang="en-US" sz="2000" dirty="0" err="1" smtClean="0"/>
              <a:t>dari</a:t>
            </a:r>
            <a:r>
              <a:rPr lang="en-US" sz="2000" dirty="0" smtClean="0"/>
              <a:t> APBN </a:t>
            </a:r>
            <a:r>
              <a:rPr lang="en-US" sz="2000" b="1" dirty="0" smtClean="0"/>
              <a:t>= </a:t>
            </a:r>
          </a:p>
          <a:p>
            <a:pPr marL="0" indent="0" algn="ctr">
              <a:buNone/>
            </a:pPr>
            <a:r>
              <a:rPr lang="en-US" sz="2000" b="1" dirty="0" err="1" smtClean="0"/>
              <a:t>Rp</a:t>
            </a:r>
            <a:r>
              <a:rPr lang="en-US" sz="2000" b="1" dirty="0" smtClean="0"/>
              <a:t>. </a:t>
            </a:r>
            <a:r>
              <a:rPr lang="en-US" sz="2000" b="1" dirty="0"/>
              <a:t>1,290,990,349 </a:t>
            </a:r>
            <a:r>
              <a:rPr lang="en-US" sz="2000" b="1" dirty="0" smtClean="0"/>
              <a:t> </a:t>
            </a:r>
          </a:p>
        </p:txBody>
      </p:sp>
      <p:sp>
        <p:nvSpPr>
          <p:cNvPr id="9" name="Content Placeholder 2"/>
          <p:cNvSpPr txBox="1">
            <a:spLocks/>
          </p:cNvSpPr>
          <p:nvPr/>
        </p:nvSpPr>
        <p:spPr>
          <a:xfrm>
            <a:off x="4660900" y="4427540"/>
            <a:ext cx="4349750" cy="1081087"/>
          </a:xfrm>
          <a:prstGeom prst="rect">
            <a:avLst/>
          </a:prstGeom>
          <a:ln w="28575" cmpd="sng">
            <a:solidFill>
              <a:schemeClr val="accent6"/>
            </a:solidFill>
          </a:ln>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dirty="0" smtClean="0"/>
              <a:t>Total </a:t>
            </a:r>
            <a:r>
              <a:rPr lang="en-US" sz="2000" dirty="0" err="1" smtClean="0"/>
              <a:t>pendapatan</a:t>
            </a:r>
            <a:r>
              <a:rPr lang="en-US" sz="2000" dirty="0" smtClean="0"/>
              <a:t> </a:t>
            </a:r>
            <a:r>
              <a:rPr lang="en-US" sz="2000" dirty="0" err="1" smtClean="0"/>
              <a:t>Desa</a:t>
            </a:r>
            <a:r>
              <a:rPr lang="en-US" sz="2000" dirty="0" smtClean="0"/>
              <a:t> </a:t>
            </a:r>
            <a:r>
              <a:rPr lang="en-US" sz="2000" dirty="0" err="1" smtClean="0"/>
              <a:t>dari</a:t>
            </a:r>
            <a:r>
              <a:rPr lang="en-US" sz="2000" dirty="0" smtClean="0"/>
              <a:t> </a:t>
            </a:r>
            <a:r>
              <a:rPr lang="en-US" sz="2000" dirty="0" err="1" smtClean="0"/>
              <a:t>dana</a:t>
            </a:r>
            <a:r>
              <a:rPr lang="en-US" sz="2000" dirty="0" smtClean="0"/>
              <a:t> yang </a:t>
            </a:r>
            <a:r>
              <a:rPr lang="en-US" sz="2000" dirty="0" err="1" smtClean="0"/>
              <a:t>bersumber</a:t>
            </a:r>
            <a:r>
              <a:rPr lang="en-US" sz="2000" dirty="0" smtClean="0"/>
              <a:t> </a:t>
            </a:r>
            <a:r>
              <a:rPr lang="en-US" sz="2000" dirty="0" err="1" smtClean="0"/>
              <a:t>dari</a:t>
            </a:r>
            <a:r>
              <a:rPr lang="en-US" sz="2000" dirty="0" smtClean="0"/>
              <a:t> APBN </a:t>
            </a:r>
            <a:r>
              <a:rPr lang="en-US" sz="2000" b="1" dirty="0" smtClean="0"/>
              <a:t>= </a:t>
            </a:r>
          </a:p>
          <a:p>
            <a:pPr marL="0" indent="0" algn="ctr">
              <a:buNone/>
            </a:pPr>
            <a:r>
              <a:rPr lang="en-US" sz="2000" b="1" dirty="0" err="1" smtClean="0"/>
              <a:t>Rp</a:t>
            </a:r>
            <a:r>
              <a:rPr lang="en-US" sz="2000" b="1" dirty="0" smtClean="0"/>
              <a:t>. </a:t>
            </a:r>
            <a:r>
              <a:rPr lang="en-US" sz="2000" b="1" dirty="0"/>
              <a:t>1,436,033,121 </a:t>
            </a:r>
            <a:r>
              <a:rPr lang="en-US" sz="2000" b="1" dirty="0" smtClean="0"/>
              <a:t> </a:t>
            </a:r>
          </a:p>
        </p:txBody>
      </p:sp>
      <p:sp>
        <p:nvSpPr>
          <p:cNvPr id="2" name="Slide Number Placeholder 1"/>
          <p:cNvSpPr>
            <a:spLocks noGrp="1"/>
          </p:cNvSpPr>
          <p:nvPr>
            <p:ph type="sldNum" sz="quarter" idx="12"/>
          </p:nvPr>
        </p:nvSpPr>
        <p:spPr/>
        <p:txBody>
          <a:bodyPr/>
          <a:lstStyle/>
          <a:p>
            <a:fld id="{752FB977-8826-1A49-9D54-BA290125B332}" type="slidenum">
              <a:rPr lang="en-US" smtClean="0"/>
              <a:pPr/>
              <a:t>26</a:t>
            </a:fld>
            <a:endParaRPr lang="en-US"/>
          </a:p>
        </p:txBody>
      </p:sp>
    </p:spTree>
    <p:extLst>
      <p:ext uri="{BB962C8B-B14F-4D97-AF65-F5344CB8AC3E}">
        <p14:creationId xmlns="" xmlns:p14="http://schemas.microsoft.com/office/powerpoint/2010/main" val="1441055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22377"/>
            <a:ext cx="8229600" cy="5338729"/>
          </a:xfrm>
        </p:spPr>
        <p:txBody>
          <a:bodyPr>
            <a:normAutofit fontScale="77500" lnSpcReduction="20000"/>
          </a:bodyPr>
          <a:lstStyle/>
          <a:p>
            <a:pPr lvl="0">
              <a:spcBef>
                <a:spcPts val="1848"/>
              </a:spcBef>
            </a:pPr>
            <a:r>
              <a:rPr lang="en-US" dirty="0"/>
              <a:t>Dana yang </a:t>
            </a:r>
            <a:r>
              <a:rPr lang="en-US" dirty="0" err="1"/>
              <a:t>dimandatkan</a:t>
            </a:r>
            <a:r>
              <a:rPr lang="en-US" dirty="0"/>
              <a:t> </a:t>
            </a:r>
            <a:r>
              <a:rPr lang="en-US" dirty="0" err="1"/>
              <a:t>untuk</a:t>
            </a:r>
            <a:r>
              <a:rPr lang="en-US" dirty="0"/>
              <a:t> DAD </a:t>
            </a:r>
            <a:r>
              <a:rPr lang="en-US" dirty="0" err="1"/>
              <a:t>pada</a:t>
            </a:r>
            <a:r>
              <a:rPr lang="en-US" dirty="0"/>
              <a:t> </a:t>
            </a:r>
            <a:r>
              <a:rPr lang="en-US" dirty="0" err="1"/>
              <a:t>dasarnya</a:t>
            </a:r>
            <a:r>
              <a:rPr lang="en-US" dirty="0"/>
              <a:t> </a:t>
            </a:r>
            <a:r>
              <a:rPr lang="en-US" dirty="0" err="1"/>
              <a:t>adalah</a:t>
            </a:r>
            <a:r>
              <a:rPr lang="en-US" dirty="0"/>
              <a:t> </a:t>
            </a:r>
            <a:r>
              <a:rPr lang="en-US" dirty="0" err="1"/>
              <a:t>dana</a:t>
            </a:r>
            <a:r>
              <a:rPr lang="en-US" dirty="0"/>
              <a:t> </a:t>
            </a:r>
            <a:r>
              <a:rPr lang="en-US" dirty="0" err="1"/>
              <a:t>kabupaten</a:t>
            </a:r>
            <a:r>
              <a:rPr lang="en-US" dirty="0"/>
              <a:t>/</a:t>
            </a:r>
            <a:r>
              <a:rPr lang="en-US" dirty="0" err="1"/>
              <a:t>kota</a:t>
            </a:r>
            <a:r>
              <a:rPr lang="en-US" dirty="0"/>
              <a:t> yang </a:t>
            </a:r>
            <a:r>
              <a:rPr lang="en-US" dirty="0" err="1"/>
              <a:t>merupakan</a:t>
            </a:r>
            <a:r>
              <a:rPr lang="en-US" dirty="0"/>
              <a:t> </a:t>
            </a:r>
            <a:r>
              <a:rPr lang="en-US" dirty="0" err="1"/>
              <a:t>diskresi</a:t>
            </a:r>
            <a:r>
              <a:rPr lang="en-US" dirty="0"/>
              <a:t> </a:t>
            </a:r>
            <a:r>
              <a:rPr lang="en-US" dirty="0" err="1"/>
              <a:t>kabupaten</a:t>
            </a:r>
            <a:r>
              <a:rPr lang="en-US" dirty="0"/>
              <a:t>/</a:t>
            </a:r>
            <a:r>
              <a:rPr lang="en-US" dirty="0" err="1"/>
              <a:t>kota</a:t>
            </a:r>
            <a:r>
              <a:rPr lang="en-US" dirty="0"/>
              <a:t>.</a:t>
            </a:r>
          </a:p>
          <a:p>
            <a:pPr lvl="0">
              <a:spcBef>
                <a:spcPts val="1848"/>
              </a:spcBef>
            </a:pPr>
            <a:r>
              <a:rPr lang="en-US" dirty="0" err="1"/>
              <a:t>Kabupaten</a:t>
            </a:r>
            <a:r>
              <a:rPr lang="en-US" dirty="0"/>
              <a:t>/</a:t>
            </a:r>
            <a:r>
              <a:rPr lang="en-US" dirty="0" err="1"/>
              <a:t>kota</a:t>
            </a:r>
            <a:r>
              <a:rPr lang="en-US" dirty="0"/>
              <a:t> </a:t>
            </a:r>
            <a:r>
              <a:rPr lang="en-US" dirty="0" err="1"/>
              <a:t>saat</a:t>
            </a:r>
            <a:r>
              <a:rPr lang="en-US" dirty="0"/>
              <a:t> </a:t>
            </a:r>
            <a:r>
              <a:rPr lang="en-US" dirty="0" err="1"/>
              <a:t>ini</a:t>
            </a:r>
            <a:r>
              <a:rPr lang="en-US" dirty="0"/>
              <a:t> </a:t>
            </a:r>
            <a:r>
              <a:rPr lang="en-US" dirty="0" err="1"/>
              <a:t>memiliki</a:t>
            </a:r>
            <a:r>
              <a:rPr lang="en-US" dirty="0"/>
              <a:t> </a:t>
            </a:r>
            <a:r>
              <a:rPr lang="en-US" dirty="0" err="1"/>
              <a:t>kapasitas</a:t>
            </a:r>
            <a:r>
              <a:rPr lang="en-US" dirty="0"/>
              <a:t> </a:t>
            </a:r>
            <a:r>
              <a:rPr lang="en-US" dirty="0" err="1"/>
              <a:t>fiskal</a:t>
            </a:r>
            <a:r>
              <a:rPr lang="en-US" dirty="0"/>
              <a:t> yang </a:t>
            </a:r>
            <a:r>
              <a:rPr lang="en-US" dirty="0" err="1"/>
              <a:t>rendah</a:t>
            </a:r>
            <a:r>
              <a:rPr lang="en-US" dirty="0"/>
              <a:t>. </a:t>
            </a:r>
            <a:r>
              <a:rPr lang="en-US" dirty="0" err="1" smtClean="0"/>
              <a:t>Alokasi</a:t>
            </a:r>
            <a:r>
              <a:rPr lang="en-US" dirty="0" smtClean="0"/>
              <a:t> </a:t>
            </a:r>
            <a:r>
              <a:rPr lang="en-US" dirty="0" err="1" smtClean="0"/>
              <a:t>dana</a:t>
            </a:r>
            <a:r>
              <a:rPr lang="en-US" dirty="0" smtClean="0"/>
              <a:t> </a:t>
            </a:r>
            <a:r>
              <a:rPr lang="en-US" dirty="0" err="1" smtClean="0"/>
              <a:t>desa</a:t>
            </a:r>
            <a:r>
              <a:rPr lang="en-US" dirty="0" smtClean="0"/>
              <a:t> yang </a:t>
            </a:r>
            <a:r>
              <a:rPr lang="en-US" dirty="0" err="1" smtClean="0"/>
              <a:t>bersumber</a:t>
            </a:r>
            <a:r>
              <a:rPr lang="en-US" dirty="0" smtClean="0"/>
              <a:t> </a:t>
            </a:r>
            <a:r>
              <a:rPr lang="en-US" dirty="0" err="1" smtClean="0"/>
              <a:t>dari</a:t>
            </a:r>
            <a:r>
              <a:rPr lang="en-US" dirty="0" smtClean="0"/>
              <a:t> DAU </a:t>
            </a:r>
            <a:r>
              <a:rPr lang="en-US" dirty="0" err="1" smtClean="0"/>
              <a:t>dan</a:t>
            </a:r>
            <a:r>
              <a:rPr lang="en-US" dirty="0" smtClean="0"/>
              <a:t> DBH </a:t>
            </a:r>
            <a:r>
              <a:rPr lang="en-US" dirty="0" err="1"/>
              <a:t>dapat</a:t>
            </a:r>
            <a:r>
              <a:rPr lang="en-US" dirty="0"/>
              <a:t> </a:t>
            </a:r>
            <a:r>
              <a:rPr lang="en-US" dirty="0" err="1"/>
              <a:t>mengurangi</a:t>
            </a:r>
            <a:r>
              <a:rPr lang="en-US" dirty="0"/>
              <a:t> </a:t>
            </a:r>
            <a:r>
              <a:rPr lang="en-US" dirty="0" err="1"/>
              <a:t>kemampuan</a:t>
            </a:r>
            <a:r>
              <a:rPr lang="en-US" dirty="0"/>
              <a:t> </a:t>
            </a:r>
            <a:r>
              <a:rPr lang="en-US" dirty="0" err="1"/>
              <a:t>kabupaten</a:t>
            </a:r>
            <a:r>
              <a:rPr lang="en-US" dirty="0"/>
              <a:t>/</a:t>
            </a:r>
            <a:r>
              <a:rPr lang="en-US" dirty="0" err="1"/>
              <a:t>kota</a:t>
            </a:r>
            <a:r>
              <a:rPr lang="en-US" dirty="0"/>
              <a:t> </a:t>
            </a:r>
            <a:r>
              <a:rPr lang="en-US" dirty="0" err="1"/>
              <a:t>dalam</a:t>
            </a:r>
            <a:r>
              <a:rPr lang="en-US" dirty="0"/>
              <a:t> </a:t>
            </a:r>
            <a:r>
              <a:rPr lang="en-US" dirty="0" err="1"/>
              <a:t>membiayai</a:t>
            </a:r>
            <a:r>
              <a:rPr lang="en-US" dirty="0"/>
              <a:t> </a:t>
            </a:r>
            <a:r>
              <a:rPr lang="en-US" dirty="0" err="1"/>
              <a:t>prioritas</a:t>
            </a:r>
            <a:r>
              <a:rPr lang="en-US" dirty="0"/>
              <a:t> </a:t>
            </a:r>
            <a:r>
              <a:rPr lang="en-US" dirty="0" err="1"/>
              <a:t>pembangunan</a:t>
            </a:r>
            <a:r>
              <a:rPr lang="en-US" dirty="0"/>
              <a:t> </a:t>
            </a:r>
            <a:r>
              <a:rPr lang="en-US" dirty="0" err="1"/>
              <a:t>skala</a:t>
            </a:r>
            <a:r>
              <a:rPr lang="en-US" dirty="0"/>
              <a:t> </a:t>
            </a:r>
            <a:r>
              <a:rPr lang="en-US" dirty="0" err="1"/>
              <a:t>kabupaten</a:t>
            </a:r>
            <a:r>
              <a:rPr lang="en-US" dirty="0"/>
              <a:t>/</a:t>
            </a:r>
            <a:r>
              <a:rPr lang="en-US" dirty="0" err="1"/>
              <a:t>kota</a:t>
            </a:r>
            <a:r>
              <a:rPr lang="en-US" dirty="0"/>
              <a:t>.</a:t>
            </a:r>
          </a:p>
          <a:p>
            <a:pPr lvl="0">
              <a:spcBef>
                <a:spcPts val="1848"/>
              </a:spcBef>
            </a:pPr>
            <a:r>
              <a:rPr lang="en-US" dirty="0" err="1"/>
              <a:t>Kapasitas</a:t>
            </a:r>
            <a:r>
              <a:rPr lang="en-US" dirty="0"/>
              <a:t> </a:t>
            </a:r>
            <a:r>
              <a:rPr lang="en-US" dirty="0" err="1"/>
              <a:t>kabupaten</a:t>
            </a:r>
            <a:r>
              <a:rPr lang="en-US" dirty="0"/>
              <a:t>/</a:t>
            </a:r>
            <a:r>
              <a:rPr lang="en-US" dirty="0" err="1"/>
              <a:t>kota</a:t>
            </a:r>
            <a:r>
              <a:rPr lang="en-US" dirty="0"/>
              <a:t> </a:t>
            </a:r>
            <a:r>
              <a:rPr lang="en-US" dirty="0" err="1"/>
              <a:t>dalam</a:t>
            </a:r>
            <a:r>
              <a:rPr lang="en-US" dirty="0"/>
              <a:t> </a:t>
            </a:r>
            <a:r>
              <a:rPr lang="en-US" dirty="0" err="1"/>
              <a:t>mendampingi</a:t>
            </a:r>
            <a:r>
              <a:rPr lang="en-US" dirty="0"/>
              <a:t> </a:t>
            </a:r>
            <a:r>
              <a:rPr lang="en-US" dirty="0" err="1" smtClean="0"/>
              <a:t>beragam</a:t>
            </a:r>
            <a:r>
              <a:rPr lang="en-US" dirty="0"/>
              <a:t>. </a:t>
            </a:r>
            <a:r>
              <a:rPr lang="en-US" dirty="0" err="1"/>
              <a:t>Pemanfaatan</a:t>
            </a:r>
            <a:r>
              <a:rPr lang="en-US" dirty="0"/>
              <a:t> DAD di </a:t>
            </a:r>
            <a:r>
              <a:rPr lang="en-US" dirty="0" err="1"/>
              <a:t>desa</a:t>
            </a:r>
            <a:r>
              <a:rPr lang="en-US" dirty="0"/>
              <a:t> </a:t>
            </a:r>
            <a:r>
              <a:rPr lang="en-US" dirty="0" err="1"/>
              <a:t>bisa</a:t>
            </a:r>
            <a:r>
              <a:rPr lang="en-US" dirty="0"/>
              <a:t> </a:t>
            </a:r>
            <a:r>
              <a:rPr lang="en-US" dirty="0" err="1"/>
              <a:t>tidak</a:t>
            </a:r>
            <a:r>
              <a:rPr lang="en-US" dirty="0"/>
              <a:t> </a:t>
            </a:r>
            <a:r>
              <a:rPr lang="en-US" dirty="0" err="1"/>
              <a:t>sesuai</a:t>
            </a:r>
            <a:r>
              <a:rPr lang="en-US" dirty="0"/>
              <a:t> </a:t>
            </a:r>
            <a:r>
              <a:rPr lang="en-US" dirty="0" err="1"/>
              <a:t>dengan</a:t>
            </a:r>
            <a:r>
              <a:rPr lang="en-US" dirty="0"/>
              <a:t> </a:t>
            </a:r>
            <a:r>
              <a:rPr lang="en-US" dirty="0" err="1"/>
              <a:t>tujuan</a:t>
            </a:r>
            <a:r>
              <a:rPr lang="en-US" dirty="0"/>
              <a:t> </a:t>
            </a:r>
            <a:r>
              <a:rPr lang="en-US" dirty="0" err="1"/>
              <a:t>dan</a:t>
            </a:r>
            <a:r>
              <a:rPr lang="en-US" dirty="0"/>
              <a:t> </a:t>
            </a:r>
            <a:r>
              <a:rPr lang="en-US" dirty="0" err="1"/>
              <a:t>prioritas</a:t>
            </a:r>
            <a:r>
              <a:rPr lang="en-US" dirty="0"/>
              <a:t> </a:t>
            </a:r>
            <a:r>
              <a:rPr lang="en-US" dirty="0" err="1"/>
              <a:t>pembangunan</a:t>
            </a:r>
            <a:r>
              <a:rPr lang="en-US" dirty="0"/>
              <a:t> </a:t>
            </a:r>
            <a:r>
              <a:rPr lang="en-US" dirty="0" err="1"/>
              <a:t>kabupaten</a:t>
            </a:r>
            <a:r>
              <a:rPr lang="en-US" dirty="0"/>
              <a:t>.</a:t>
            </a:r>
          </a:p>
          <a:p>
            <a:pPr>
              <a:spcBef>
                <a:spcPts val="1848"/>
              </a:spcBef>
            </a:pPr>
            <a:r>
              <a:rPr lang="en-US" dirty="0"/>
              <a:t>Ada </a:t>
            </a:r>
            <a:r>
              <a:rPr lang="en-US" dirty="0" err="1"/>
              <a:t>resiko</a:t>
            </a:r>
            <a:r>
              <a:rPr lang="en-US" dirty="0"/>
              <a:t> </a:t>
            </a:r>
            <a:r>
              <a:rPr lang="en-US" dirty="0" err="1"/>
              <a:t>politisasi</a:t>
            </a:r>
            <a:r>
              <a:rPr lang="en-US" dirty="0"/>
              <a:t> </a:t>
            </a:r>
            <a:r>
              <a:rPr lang="en-US" dirty="0" err="1"/>
              <a:t>dan</a:t>
            </a:r>
            <a:r>
              <a:rPr lang="en-US" dirty="0"/>
              <a:t> </a:t>
            </a:r>
            <a:r>
              <a:rPr lang="en-US" i="1" dirty="0"/>
              <a:t>rent seeking </a:t>
            </a:r>
            <a:r>
              <a:rPr lang="en-US" dirty="0" err="1"/>
              <a:t>kabupaten</a:t>
            </a:r>
            <a:r>
              <a:rPr lang="en-US" dirty="0"/>
              <a:t> </a:t>
            </a:r>
            <a:r>
              <a:rPr lang="en-US" dirty="0" err="1"/>
              <a:t>terhadap</a:t>
            </a:r>
            <a:r>
              <a:rPr lang="en-US" dirty="0"/>
              <a:t> </a:t>
            </a:r>
            <a:r>
              <a:rPr lang="en-US" dirty="0" err="1" smtClean="0"/>
              <a:t>desa</a:t>
            </a:r>
            <a:r>
              <a:rPr lang="en-US" dirty="0" smtClean="0"/>
              <a:t> </a:t>
            </a:r>
            <a:r>
              <a:rPr lang="en-US" dirty="0" err="1" smtClean="0"/>
              <a:t>oleh</a:t>
            </a:r>
            <a:r>
              <a:rPr lang="en-US" dirty="0" smtClean="0"/>
              <a:t> </a:t>
            </a:r>
            <a:r>
              <a:rPr lang="en-US" dirty="0" err="1" smtClean="0"/>
              <a:t>kabupaten</a:t>
            </a:r>
            <a:r>
              <a:rPr lang="en-US" dirty="0" smtClean="0"/>
              <a:t>.</a:t>
            </a:r>
          </a:p>
          <a:p>
            <a:pPr>
              <a:spcBef>
                <a:spcPts val="1848"/>
              </a:spcBef>
            </a:pPr>
            <a:r>
              <a:rPr lang="en-US" dirty="0" err="1" smtClean="0"/>
              <a:t>Ketidakseimbangan</a:t>
            </a:r>
            <a:r>
              <a:rPr lang="en-US" dirty="0" smtClean="0"/>
              <a:t> </a:t>
            </a:r>
            <a:r>
              <a:rPr lang="en-US" dirty="0" err="1" smtClean="0"/>
              <a:t>pendapatan</a:t>
            </a:r>
            <a:r>
              <a:rPr lang="en-US" dirty="0" smtClean="0"/>
              <a:t> </a:t>
            </a:r>
            <a:r>
              <a:rPr lang="en-US" dirty="0" err="1" smtClean="0"/>
              <a:t>daerah</a:t>
            </a:r>
            <a:r>
              <a:rPr lang="en-US" dirty="0" smtClean="0"/>
              <a:t> </a:t>
            </a:r>
            <a:r>
              <a:rPr lang="en-US" dirty="0" err="1" smtClean="0"/>
              <a:t>akan</a:t>
            </a:r>
            <a:r>
              <a:rPr lang="en-US" dirty="0" smtClean="0"/>
              <a:t> </a:t>
            </a:r>
            <a:r>
              <a:rPr lang="en-US" dirty="0" err="1" smtClean="0"/>
              <a:t>diturunkan</a:t>
            </a:r>
            <a:r>
              <a:rPr lang="en-US" dirty="0" smtClean="0"/>
              <a:t> </a:t>
            </a:r>
            <a:r>
              <a:rPr lang="en-US" dirty="0" err="1" smtClean="0"/>
              <a:t>ke</a:t>
            </a:r>
            <a:r>
              <a:rPr lang="en-US" dirty="0" smtClean="0"/>
              <a:t> </a:t>
            </a:r>
            <a:r>
              <a:rPr lang="en-US" dirty="0" err="1" smtClean="0"/>
              <a:t>tingkat</a:t>
            </a:r>
            <a:r>
              <a:rPr lang="en-US" dirty="0" smtClean="0"/>
              <a:t> </a:t>
            </a:r>
            <a:r>
              <a:rPr lang="en-US" dirty="0" err="1" smtClean="0"/>
              <a:t>desa</a:t>
            </a:r>
            <a:r>
              <a:rPr lang="en-US" dirty="0" smtClean="0"/>
              <a:t>.</a:t>
            </a:r>
          </a:p>
        </p:txBody>
      </p:sp>
      <p:sp>
        <p:nvSpPr>
          <p:cNvPr id="5" name="Title 1"/>
          <p:cNvSpPr>
            <a:spLocks noGrp="1"/>
          </p:cNvSpPr>
          <p:nvPr>
            <p:ph type="title"/>
          </p:nvPr>
        </p:nvSpPr>
        <p:spPr>
          <a:xfrm>
            <a:off x="0" y="-15288"/>
            <a:ext cx="9144000" cy="965314"/>
          </a:xfrm>
          <a:solidFill>
            <a:srgbClr val="FA9824"/>
          </a:solidFill>
        </p:spPr>
        <p:txBody>
          <a:bodyPr>
            <a:normAutofit/>
          </a:bodyPr>
          <a:lstStyle/>
          <a:p>
            <a:r>
              <a:rPr lang="en-US" sz="3200" b="1" dirty="0" smtClean="0">
                <a:solidFill>
                  <a:srgbClr val="FFFFFF"/>
                </a:solidFill>
              </a:rPr>
              <a:t>Yang </a:t>
            </a:r>
            <a:r>
              <a:rPr lang="en-US" sz="3200" b="1" dirty="0" err="1" smtClean="0">
                <a:solidFill>
                  <a:srgbClr val="FFFFFF"/>
                </a:solidFill>
              </a:rPr>
              <a:t>Perlu</a:t>
            </a:r>
            <a:r>
              <a:rPr lang="en-US" sz="3200" b="1" dirty="0" smtClean="0">
                <a:solidFill>
                  <a:srgbClr val="FFFFFF"/>
                </a:solidFill>
              </a:rPr>
              <a:t> </a:t>
            </a:r>
            <a:r>
              <a:rPr lang="en-US" sz="3200" b="1" dirty="0" err="1" smtClean="0">
                <a:solidFill>
                  <a:srgbClr val="FFFFFF"/>
                </a:solidFill>
              </a:rPr>
              <a:t>Diperhatikan</a:t>
            </a:r>
            <a:endParaRPr lang="en-US" sz="3200" b="1" dirty="0">
              <a:solidFill>
                <a:srgbClr val="FFFFFF"/>
              </a:solidFill>
            </a:endParaRPr>
          </a:p>
        </p:txBody>
      </p:sp>
      <p:sp>
        <p:nvSpPr>
          <p:cNvPr id="2" name="Slide Number Placeholder 1"/>
          <p:cNvSpPr>
            <a:spLocks noGrp="1"/>
          </p:cNvSpPr>
          <p:nvPr>
            <p:ph type="sldNum" sz="quarter" idx="12"/>
          </p:nvPr>
        </p:nvSpPr>
        <p:spPr/>
        <p:txBody>
          <a:bodyPr/>
          <a:lstStyle/>
          <a:p>
            <a:fld id="{752FB977-8826-1A49-9D54-BA290125B332}" type="slidenum">
              <a:rPr lang="en-US" smtClean="0"/>
              <a:pPr/>
              <a:t>27</a:t>
            </a:fld>
            <a:endParaRPr lang="en-US"/>
          </a:p>
        </p:txBody>
      </p:sp>
    </p:spTree>
    <p:extLst>
      <p:ext uri="{BB962C8B-B14F-4D97-AF65-F5344CB8AC3E}">
        <p14:creationId xmlns="" xmlns:p14="http://schemas.microsoft.com/office/powerpoint/2010/main" val="5542157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9249" y="1011212"/>
            <a:ext cx="8466394" cy="5479345"/>
          </a:xfrm>
        </p:spPr>
        <p:txBody>
          <a:bodyPr>
            <a:noAutofit/>
          </a:bodyPr>
          <a:lstStyle/>
          <a:p>
            <a:pPr lvl="0">
              <a:lnSpc>
                <a:spcPct val="120000"/>
              </a:lnSpc>
              <a:spcBef>
                <a:spcPts val="600"/>
              </a:spcBef>
              <a:spcAft>
                <a:spcPts val="600"/>
              </a:spcAft>
            </a:pPr>
            <a:r>
              <a:rPr lang="en-US" sz="1800" dirty="0" err="1" smtClean="0"/>
              <a:t>Merupakan</a:t>
            </a:r>
            <a:r>
              <a:rPr lang="en-US" sz="1800" dirty="0" smtClean="0"/>
              <a:t> </a:t>
            </a:r>
            <a:r>
              <a:rPr lang="en-US" sz="1800" dirty="0" err="1" smtClean="0"/>
              <a:t>wujud</a:t>
            </a:r>
            <a:r>
              <a:rPr lang="en-US" sz="1800" dirty="0" smtClean="0"/>
              <a:t> </a:t>
            </a:r>
            <a:r>
              <a:rPr lang="en-US" sz="1800" dirty="0" err="1" smtClean="0"/>
              <a:t>kongkrit</a:t>
            </a:r>
            <a:r>
              <a:rPr lang="en-US" sz="1800" dirty="0" smtClean="0"/>
              <a:t> </a:t>
            </a:r>
            <a:r>
              <a:rPr lang="en-US" sz="1800" dirty="0" err="1" smtClean="0"/>
              <a:t>dari</a:t>
            </a:r>
            <a:r>
              <a:rPr lang="en-US" sz="1800" dirty="0" smtClean="0"/>
              <a:t> </a:t>
            </a:r>
            <a:r>
              <a:rPr lang="en-US" sz="1800" dirty="0" err="1" smtClean="0"/>
              <a:t>pengakuan</a:t>
            </a:r>
            <a:r>
              <a:rPr lang="en-US" sz="1800" dirty="0" smtClean="0"/>
              <a:t> </a:t>
            </a:r>
            <a:r>
              <a:rPr lang="en-US" sz="1800" dirty="0" err="1" smtClean="0"/>
              <a:t>negara</a:t>
            </a:r>
            <a:r>
              <a:rPr lang="en-US" sz="1800" dirty="0" smtClean="0"/>
              <a:t> </a:t>
            </a:r>
            <a:r>
              <a:rPr lang="en-US" sz="1800" dirty="0" err="1" smtClean="0"/>
              <a:t>terhadap</a:t>
            </a:r>
            <a:r>
              <a:rPr lang="en-US" sz="1800" dirty="0" smtClean="0"/>
              <a:t> </a:t>
            </a:r>
            <a:r>
              <a:rPr lang="en-US" sz="1800" dirty="0" err="1" smtClean="0"/>
              <a:t>kewenangan</a:t>
            </a:r>
            <a:r>
              <a:rPr lang="en-US" sz="1800" dirty="0" smtClean="0"/>
              <a:t> </a:t>
            </a:r>
            <a:r>
              <a:rPr lang="en-US" sz="1800" dirty="0" err="1" smtClean="0"/>
              <a:t>asal-usul</a:t>
            </a:r>
            <a:r>
              <a:rPr lang="en-US" sz="1800" dirty="0" smtClean="0"/>
              <a:t> (</a:t>
            </a:r>
            <a:r>
              <a:rPr lang="en-US" sz="1800" dirty="0" err="1" smtClean="0"/>
              <a:t>asas</a:t>
            </a:r>
            <a:r>
              <a:rPr lang="en-US" sz="1800" dirty="0" smtClean="0"/>
              <a:t> </a:t>
            </a:r>
            <a:r>
              <a:rPr lang="en-US" sz="1800" dirty="0" err="1" smtClean="0"/>
              <a:t>pengkuan</a:t>
            </a:r>
            <a:r>
              <a:rPr lang="en-US" sz="1800" dirty="0" smtClean="0"/>
              <a:t>) </a:t>
            </a:r>
            <a:r>
              <a:rPr lang="en-US" sz="1800" dirty="0" err="1" smtClean="0"/>
              <a:t>dan</a:t>
            </a:r>
            <a:r>
              <a:rPr lang="en-US" sz="1800" dirty="0" smtClean="0"/>
              <a:t> </a:t>
            </a:r>
            <a:r>
              <a:rPr lang="en-US" sz="1800" dirty="0" err="1" smtClean="0"/>
              <a:t>kewenangan</a:t>
            </a:r>
            <a:r>
              <a:rPr lang="en-US" sz="1800" dirty="0" smtClean="0"/>
              <a:t> </a:t>
            </a:r>
            <a:r>
              <a:rPr lang="en-US" sz="1800" dirty="0" err="1" smtClean="0"/>
              <a:t>skala</a:t>
            </a:r>
            <a:r>
              <a:rPr lang="en-US" sz="1800" dirty="0" smtClean="0"/>
              <a:t> </a:t>
            </a:r>
            <a:r>
              <a:rPr lang="en-US" sz="1800" dirty="0" err="1" smtClean="0"/>
              <a:t>lokal</a:t>
            </a:r>
            <a:r>
              <a:rPr lang="en-US" sz="1800" dirty="0" smtClean="0"/>
              <a:t> </a:t>
            </a:r>
            <a:r>
              <a:rPr lang="en-US" sz="1800" dirty="0" err="1" smtClean="0"/>
              <a:t>desa</a:t>
            </a:r>
            <a:r>
              <a:rPr lang="en-US" sz="1800" dirty="0" smtClean="0"/>
              <a:t> (</a:t>
            </a:r>
            <a:r>
              <a:rPr lang="en-US" sz="1800" dirty="0" err="1" smtClean="0"/>
              <a:t>asas</a:t>
            </a:r>
            <a:r>
              <a:rPr lang="en-US" sz="1800" dirty="0" smtClean="0"/>
              <a:t> </a:t>
            </a:r>
            <a:r>
              <a:rPr lang="en-US" sz="1800" dirty="0" err="1" smtClean="0"/>
              <a:t>subsidiaritas</a:t>
            </a:r>
            <a:r>
              <a:rPr lang="en-US" sz="1800" dirty="0" smtClean="0"/>
              <a:t>).</a:t>
            </a:r>
          </a:p>
          <a:p>
            <a:pPr lvl="0">
              <a:lnSpc>
                <a:spcPct val="120000"/>
              </a:lnSpc>
              <a:spcBef>
                <a:spcPts val="600"/>
              </a:spcBef>
              <a:spcAft>
                <a:spcPts val="600"/>
              </a:spcAft>
            </a:pPr>
            <a:r>
              <a:rPr lang="en-US" sz="1800" dirty="0" err="1" smtClean="0"/>
              <a:t>Memenuhi</a:t>
            </a:r>
            <a:r>
              <a:rPr lang="en-US" sz="1800" dirty="0" smtClean="0"/>
              <a:t> </a:t>
            </a:r>
            <a:r>
              <a:rPr lang="en-US" sz="1800" dirty="0" err="1" smtClean="0"/>
              <a:t>kesetimbangan</a:t>
            </a:r>
            <a:r>
              <a:rPr lang="en-US" sz="1800" dirty="0" smtClean="0"/>
              <a:t> </a:t>
            </a:r>
            <a:r>
              <a:rPr lang="en-US" sz="1800" dirty="0" err="1" smtClean="0"/>
              <a:t>pembangunan</a:t>
            </a:r>
            <a:r>
              <a:rPr lang="en-US" sz="1800" dirty="0" smtClean="0"/>
              <a:t> </a:t>
            </a:r>
            <a:r>
              <a:rPr lang="en-US" sz="1800" dirty="0" err="1" smtClean="0"/>
              <a:t>desa</a:t>
            </a:r>
            <a:r>
              <a:rPr lang="en-US" sz="1800" dirty="0"/>
              <a:t> </a:t>
            </a:r>
            <a:r>
              <a:rPr lang="en-US" sz="1800" dirty="0" err="1" smtClean="0"/>
              <a:t>sebagai</a:t>
            </a:r>
            <a:r>
              <a:rPr lang="en-US" sz="1800" dirty="0" smtClean="0"/>
              <a:t> </a:t>
            </a:r>
            <a:r>
              <a:rPr lang="en-US" sz="1800" dirty="0" err="1" smtClean="0"/>
              <a:t>akibat</a:t>
            </a:r>
            <a:r>
              <a:rPr lang="en-US" sz="1800" dirty="0" smtClean="0"/>
              <a:t> </a:t>
            </a:r>
            <a:r>
              <a:rPr lang="en-US" sz="1800" dirty="0" err="1" smtClean="0"/>
              <a:t>dari</a:t>
            </a:r>
            <a:r>
              <a:rPr lang="en-US" sz="1800" dirty="0" smtClean="0"/>
              <a:t> </a:t>
            </a:r>
            <a:r>
              <a:rPr lang="en-US" sz="1800" dirty="0" err="1" smtClean="0"/>
              <a:t>keberagaman</a:t>
            </a:r>
            <a:r>
              <a:rPr lang="en-US" sz="1800" dirty="0" smtClean="0"/>
              <a:t> </a:t>
            </a:r>
            <a:r>
              <a:rPr lang="en-US" sz="1800" dirty="0" err="1" smtClean="0"/>
              <a:t>dari</a:t>
            </a:r>
            <a:r>
              <a:rPr lang="en-US" sz="1800" dirty="0" smtClean="0"/>
              <a:t> yang </a:t>
            </a:r>
            <a:r>
              <a:rPr lang="en-US" sz="1800" dirty="0" err="1" smtClean="0"/>
              <a:t>bersumber</a:t>
            </a:r>
            <a:r>
              <a:rPr lang="en-US" sz="1800" dirty="0" smtClean="0"/>
              <a:t> </a:t>
            </a:r>
            <a:r>
              <a:rPr lang="en-US" sz="1800" dirty="0" err="1" smtClean="0"/>
              <a:t>dari</a:t>
            </a:r>
            <a:r>
              <a:rPr lang="en-US" sz="1800" dirty="0" smtClean="0"/>
              <a:t> </a:t>
            </a:r>
            <a:r>
              <a:rPr lang="en-US" sz="1800" dirty="0" err="1" smtClean="0"/>
              <a:t>perimbangan</a:t>
            </a:r>
            <a:r>
              <a:rPr lang="en-US" sz="1800" dirty="0" smtClean="0"/>
              <a:t>.</a:t>
            </a:r>
          </a:p>
          <a:p>
            <a:pPr>
              <a:lnSpc>
                <a:spcPct val="120000"/>
              </a:lnSpc>
              <a:spcBef>
                <a:spcPts val="600"/>
              </a:spcBef>
              <a:spcAft>
                <a:spcPts val="600"/>
              </a:spcAft>
            </a:pPr>
            <a:r>
              <a:rPr lang="en-US" sz="1800" smtClean="0"/>
              <a:t>Harus</a:t>
            </a:r>
            <a:r>
              <a:rPr lang="en-US" sz="1800" dirty="0" smtClean="0"/>
              <a:t> </a:t>
            </a:r>
            <a:r>
              <a:rPr lang="en-US" sz="1800" dirty="0" err="1" smtClean="0"/>
              <a:t>dialokasikan</a:t>
            </a:r>
            <a:r>
              <a:rPr lang="en-US" sz="1800" dirty="0" smtClean="0"/>
              <a:t> </a:t>
            </a:r>
            <a:r>
              <a:rPr lang="en-US" sz="1800" dirty="0" err="1" smtClean="0"/>
              <a:t>sesuai</a:t>
            </a:r>
            <a:r>
              <a:rPr lang="en-US" sz="1800" dirty="0" smtClean="0"/>
              <a:t> </a:t>
            </a:r>
            <a:r>
              <a:rPr lang="en-US" sz="1800" dirty="0" err="1" smtClean="0"/>
              <a:t>dengan</a:t>
            </a:r>
            <a:r>
              <a:rPr lang="en-US" sz="1800" dirty="0" smtClean="0"/>
              <a:t> </a:t>
            </a:r>
            <a:r>
              <a:rPr lang="en-US" sz="1800" dirty="0" err="1" smtClean="0"/>
              <a:t>kriteria</a:t>
            </a:r>
            <a:r>
              <a:rPr lang="en-US" sz="1800" dirty="0" smtClean="0"/>
              <a:t> </a:t>
            </a:r>
            <a:r>
              <a:rPr lang="en-US" sz="1800" dirty="0" err="1" smtClean="0"/>
              <a:t>untuk</a:t>
            </a:r>
            <a:r>
              <a:rPr lang="en-US" sz="1800" dirty="0" smtClean="0"/>
              <a:t> </a:t>
            </a:r>
            <a:r>
              <a:rPr lang="en-US" sz="1800" dirty="0" err="1" smtClean="0"/>
              <a:t>mendukung</a:t>
            </a:r>
            <a:r>
              <a:rPr lang="en-US" sz="1800" dirty="0" smtClean="0"/>
              <a:t> </a:t>
            </a:r>
            <a:r>
              <a:rPr lang="en-US" sz="1800" dirty="0" err="1" smtClean="0"/>
              <a:t>pembangunan</a:t>
            </a:r>
            <a:r>
              <a:rPr lang="en-US" sz="1800" dirty="0" smtClean="0"/>
              <a:t> </a:t>
            </a:r>
            <a:r>
              <a:rPr lang="en-US" sz="1800" dirty="0" err="1" smtClean="0"/>
              <a:t>dan</a:t>
            </a:r>
            <a:r>
              <a:rPr lang="en-US" sz="1800" dirty="0" smtClean="0"/>
              <a:t> </a:t>
            </a:r>
            <a:r>
              <a:rPr lang="en-US" sz="1800" dirty="0" err="1" smtClean="0"/>
              <a:t>kesejahteraan</a:t>
            </a:r>
            <a:r>
              <a:rPr lang="en-US" sz="1800" dirty="0" smtClean="0"/>
              <a:t> </a:t>
            </a:r>
            <a:r>
              <a:rPr lang="en-US" sz="1800" dirty="0" err="1" smtClean="0"/>
              <a:t>masyarakat</a:t>
            </a:r>
            <a:r>
              <a:rPr lang="en-US" sz="1800" dirty="0" smtClean="0"/>
              <a:t> </a:t>
            </a:r>
            <a:r>
              <a:rPr lang="en-US" sz="1800" dirty="0" err="1" smtClean="0"/>
              <a:t>desa</a:t>
            </a:r>
            <a:r>
              <a:rPr lang="en-US" sz="1800" dirty="0" smtClean="0"/>
              <a:t>.</a:t>
            </a:r>
          </a:p>
          <a:p>
            <a:pPr lvl="1">
              <a:lnSpc>
                <a:spcPct val="120000"/>
              </a:lnSpc>
              <a:spcBef>
                <a:spcPts val="600"/>
              </a:spcBef>
              <a:spcAft>
                <a:spcPts val="600"/>
              </a:spcAft>
            </a:pPr>
            <a:r>
              <a:rPr lang="en-US" sz="1600" dirty="0" err="1" smtClean="0"/>
              <a:t>Kriteria</a:t>
            </a:r>
            <a:r>
              <a:rPr lang="en-US" sz="1600" dirty="0" smtClean="0"/>
              <a:t> </a:t>
            </a:r>
            <a:r>
              <a:rPr lang="en-US" sz="1600" dirty="0" err="1" smtClean="0"/>
              <a:t>mencakup</a:t>
            </a:r>
            <a:r>
              <a:rPr lang="en-US" sz="1600" dirty="0" smtClean="0"/>
              <a:t>: </a:t>
            </a:r>
            <a:r>
              <a:rPr lang="en-US" sz="1600" dirty="0" err="1" smtClean="0"/>
              <a:t>jumlah</a:t>
            </a:r>
            <a:r>
              <a:rPr lang="en-US" sz="1600" dirty="0" smtClean="0"/>
              <a:t> </a:t>
            </a:r>
            <a:r>
              <a:rPr lang="en-US" sz="1600" dirty="0" err="1" smtClean="0"/>
              <a:t>penduduk</a:t>
            </a:r>
            <a:r>
              <a:rPr lang="en-US" sz="1600" dirty="0" smtClean="0"/>
              <a:t>, </a:t>
            </a:r>
            <a:r>
              <a:rPr lang="en-US" sz="1600" dirty="0" err="1" smtClean="0"/>
              <a:t>jumlah</a:t>
            </a:r>
            <a:r>
              <a:rPr lang="en-US" sz="1600" dirty="0" smtClean="0"/>
              <a:t> </a:t>
            </a:r>
            <a:r>
              <a:rPr lang="en-US" sz="1600" dirty="0" err="1" smtClean="0"/>
              <a:t>penduduk</a:t>
            </a:r>
            <a:r>
              <a:rPr lang="en-US" sz="1600" dirty="0" smtClean="0"/>
              <a:t> </a:t>
            </a:r>
            <a:r>
              <a:rPr lang="en-US" sz="1600" dirty="0" err="1" smtClean="0"/>
              <a:t>miskin</a:t>
            </a:r>
            <a:r>
              <a:rPr lang="en-US" sz="1600" dirty="0" smtClean="0"/>
              <a:t>, </a:t>
            </a:r>
            <a:r>
              <a:rPr lang="en-US" sz="1600" dirty="0" err="1" smtClean="0"/>
              <a:t>ketersediaan</a:t>
            </a:r>
            <a:r>
              <a:rPr lang="en-US" sz="1600" dirty="0" smtClean="0"/>
              <a:t> </a:t>
            </a:r>
            <a:r>
              <a:rPr lang="en-US" sz="1600" dirty="0" err="1" smtClean="0"/>
              <a:t>infrastruktur</a:t>
            </a:r>
            <a:r>
              <a:rPr lang="en-US" sz="1600" dirty="0" smtClean="0"/>
              <a:t> </a:t>
            </a:r>
            <a:r>
              <a:rPr lang="en-US" sz="1600" dirty="0" err="1" smtClean="0"/>
              <a:t>untuk</a:t>
            </a:r>
            <a:r>
              <a:rPr lang="en-US" sz="1600" dirty="0" smtClean="0"/>
              <a:t> </a:t>
            </a:r>
            <a:r>
              <a:rPr lang="en-US" sz="1600" dirty="0" err="1" smtClean="0"/>
              <a:t>akses</a:t>
            </a:r>
            <a:r>
              <a:rPr lang="en-US" sz="1600" dirty="0" smtClean="0"/>
              <a:t> </a:t>
            </a:r>
            <a:r>
              <a:rPr lang="en-US" sz="1600" dirty="0" err="1" smtClean="0"/>
              <a:t>dan</a:t>
            </a:r>
            <a:r>
              <a:rPr lang="en-US" sz="1600" dirty="0" smtClean="0"/>
              <a:t> </a:t>
            </a:r>
            <a:r>
              <a:rPr lang="en-US" sz="1600" dirty="0" err="1" smtClean="0"/>
              <a:t>pelayanan</a:t>
            </a:r>
            <a:r>
              <a:rPr lang="en-US" sz="1600" dirty="0" smtClean="0"/>
              <a:t> </a:t>
            </a:r>
            <a:r>
              <a:rPr lang="en-US" sz="1600" dirty="0" err="1" smtClean="0"/>
              <a:t>dasar</a:t>
            </a:r>
            <a:r>
              <a:rPr lang="en-US" sz="1600" dirty="0" smtClean="0"/>
              <a:t>, </a:t>
            </a:r>
            <a:r>
              <a:rPr lang="en-US" sz="1600" dirty="0" err="1" smtClean="0"/>
              <a:t>dll</a:t>
            </a:r>
            <a:r>
              <a:rPr lang="en-US" sz="1600" dirty="0" smtClean="0"/>
              <a:t>.</a:t>
            </a:r>
          </a:p>
          <a:p>
            <a:pPr>
              <a:lnSpc>
                <a:spcPct val="120000"/>
              </a:lnSpc>
              <a:spcBef>
                <a:spcPts val="600"/>
              </a:spcBef>
              <a:spcAft>
                <a:spcPts val="600"/>
              </a:spcAft>
            </a:pPr>
            <a:r>
              <a:rPr lang="en-US" sz="1800" dirty="0" err="1"/>
              <a:t>Penetapan</a:t>
            </a:r>
            <a:r>
              <a:rPr lang="en-US" sz="1800" dirty="0"/>
              <a:t> </a:t>
            </a:r>
            <a:r>
              <a:rPr lang="en-US" sz="1800" dirty="0" err="1"/>
              <a:t>alokasi</a:t>
            </a:r>
            <a:r>
              <a:rPr lang="en-US" sz="1800" dirty="0"/>
              <a:t> APBN </a:t>
            </a:r>
            <a:r>
              <a:rPr lang="en-US" sz="1800" dirty="0" err="1"/>
              <a:t>ke</a:t>
            </a:r>
            <a:r>
              <a:rPr lang="en-US" sz="1800" dirty="0"/>
              <a:t> </a:t>
            </a:r>
            <a:r>
              <a:rPr lang="en-US" sz="1800" dirty="0" err="1"/>
              <a:t>desa</a:t>
            </a:r>
            <a:r>
              <a:rPr lang="en-US" sz="1800" dirty="0"/>
              <a:t> </a:t>
            </a:r>
            <a:r>
              <a:rPr lang="en-US" sz="1800" dirty="0" err="1"/>
              <a:t>harus</a:t>
            </a:r>
            <a:r>
              <a:rPr lang="en-US" sz="1800" dirty="0"/>
              <a:t> </a:t>
            </a:r>
            <a:r>
              <a:rPr lang="en-US" sz="1800" dirty="0" err="1"/>
              <a:t>bersifat</a:t>
            </a:r>
            <a:r>
              <a:rPr lang="en-US" sz="1800" dirty="0"/>
              <a:t> </a:t>
            </a:r>
            <a:r>
              <a:rPr lang="en-US" sz="1800" dirty="0" err="1"/>
              <a:t>transparan</a:t>
            </a:r>
            <a:r>
              <a:rPr lang="en-US" sz="1800" dirty="0"/>
              <a:t> </a:t>
            </a:r>
            <a:r>
              <a:rPr lang="en-US" sz="1800" dirty="0" err="1"/>
              <a:t>dan</a:t>
            </a:r>
            <a:r>
              <a:rPr lang="en-US" sz="1800" dirty="0"/>
              <a:t> </a:t>
            </a:r>
            <a:r>
              <a:rPr lang="en-US" sz="1800" dirty="0" err="1"/>
              <a:t>dapat</a:t>
            </a:r>
            <a:r>
              <a:rPr lang="en-US" sz="1800" dirty="0"/>
              <a:t> </a:t>
            </a:r>
            <a:r>
              <a:rPr lang="en-US" sz="1800" dirty="0" err="1"/>
              <a:t>dikontrol</a:t>
            </a:r>
            <a:r>
              <a:rPr lang="en-US" sz="1800" dirty="0"/>
              <a:t> </a:t>
            </a:r>
            <a:r>
              <a:rPr lang="en-US" sz="1800" dirty="0" err="1"/>
              <a:t>pemerintah</a:t>
            </a:r>
            <a:r>
              <a:rPr lang="en-US" sz="1800" dirty="0"/>
              <a:t> </a:t>
            </a:r>
            <a:r>
              <a:rPr lang="en-US" sz="1800" dirty="0" err="1"/>
              <a:t>dan</a:t>
            </a:r>
            <a:r>
              <a:rPr lang="en-US" sz="1800" dirty="0"/>
              <a:t> </a:t>
            </a:r>
            <a:r>
              <a:rPr lang="en-US" sz="1800" dirty="0" err="1"/>
              <a:t>desa</a:t>
            </a:r>
            <a:r>
              <a:rPr lang="en-US" sz="1800" dirty="0" smtClean="0"/>
              <a:t>.</a:t>
            </a:r>
          </a:p>
          <a:p>
            <a:pPr>
              <a:lnSpc>
                <a:spcPct val="120000"/>
              </a:lnSpc>
              <a:spcBef>
                <a:spcPts val="600"/>
              </a:spcBef>
              <a:spcAft>
                <a:spcPts val="600"/>
              </a:spcAft>
            </a:pPr>
            <a:r>
              <a:rPr lang="en-US" sz="1800" dirty="0" err="1" smtClean="0"/>
              <a:t>Skema</a:t>
            </a:r>
            <a:r>
              <a:rPr lang="en-US" sz="1800" dirty="0" smtClean="0"/>
              <a:t> </a:t>
            </a:r>
            <a:r>
              <a:rPr lang="en-US" sz="1800" dirty="0" err="1" smtClean="0"/>
              <a:t>pencairan</a:t>
            </a:r>
            <a:r>
              <a:rPr lang="en-US" sz="1800" dirty="0" smtClean="0"/>
              <a:t>, </a:t>
            </a:r>
            <a:r>
              <a:rPr lang="en-US" sz="1800" dirty="0" err="1" smtClean="0"/>
              <a:t>pemanfaatan</a:t>
            </a:r>
            <a:r>
              <a:rPr lang="en-US" sz="1800" dirty="0" smtClean="0"/>
              <a:t> </a:t>
            </a:r>
            <a:r>
              <a:rPr lang="en-US" sz="1800" dirty="0" err="1" smtClean="0"/>
              <a:t>dan</a:t>
            </a:r>
            <a:r>
              <a:rPr lang="en-US" sz="1800" dirty="0" smtClean="0"/>
              <a:t> </a:t>
            </a:r>
            <a:r>
              <a:rPr lang="en-US" sz="1800" dirty="0" err="1" smtClean="0"/>
              <a:t>pertanggungjawaban</a:t>
            </a:r>
            <a:r>
              <a:rPr lang="en-US" sz="1800" dirty="0" smtClean="0"/>
              <a:t> </a:t>
            </a:r>
            <a:r>
              <a:rPr lang="en-US" sz="1800" dirty="0" err="1" smtClean="0"/>
              <a:t>dana</a:t>
            </a:r>
            <a:r>
              <a:rPr lang="en-US" sz="1800" dirty="0" smtClean="0"/>
              <a:t> </a:t>
            </a:r>
            <a:r>
              <a:rPr lang="en-US" sz="1800" dirty="0" err="1" smtClean="0"/>
              <a:t>harus</a:t>
            </a:r>
            <a:r>
              <a:rPr lang="en-US" sz="1800" dirty="0" smtClean="0"/>
              <a:t> </a:t>
            </a:r>
            <a:r>
              <a:rPr lang="en-US" sz="1800" dirty="0" err="1" smtClean="0"/>
              <a:t>dibuat</a:t>
            </a:r>
            <a:r>
              <a:rPr lang="en-US" sz="1800" dirty="0" smtClean="0"/>
              <a:t> </a:t>
            </a:r>
            <a:r>
              <a:rPr lang="en-US" sz="1800" dirty="0" err="1" smtClean="0"/>
              <a:t>dengan</a:t>
            </a:r>
            <a:r>
              <a:rPr lang="en-US" sz="1800" dirty="0" smtClean="0"/>
              <a:t> </a:t>
            </a:r>
            <a:r>
              <a:rPr lang="en-US" sz="1800" dirty="0" err="1" smtClean="0"/>
              <a:t>baik</a:t>
            </a:r>
            <a:r>
              <a:rPr lang="en-US" sz="1800" dirty="0" smtClean="0"/>
              <a:t> </a:t>
            </a:r>
            <a:r>
              <a:rPr lang="en-US" sz="1800" dirty="0" err="1" smtClean="0"/>
              <a:t>sehingga</a:t>
            </a:r>
            <a:r>
              <a:rPr lang="en-US" sz="1800" dirty="0" smtClean="0"/>
              <a:t> </a:t>
            </a:r>
            <a:r>
              <a:rPr lang="en-US" sz="1800" dirty="0" err="1" smtClean="0"/>
              <a:t>alokasi</a:t>
            </a:r>
            <a:r>
              <a:rPr lang="en-US" sz="1800" dirty="0" smtClean="0"/>
              <a:t> </a:t>
            </a:r>
            <a:r>
              <a:rPr lang="en-US" sz="1800" dirty="0" err="1" smtClean="0"/>
              <a:t>menjadi</a:t>
            </a:r>
            <a:r>
              <a:rPr lang="en-US" sz="1800" dirty="0" smtClean="0"/>
              <a:t> </a:t>
            </a:r>
            <a:r>
              <a:rPr lang="en-US" sz="1800" dirty="0" err="1" smtClean="0"/>
              <a:t>efektif</a:t>
            </a:r>
            <a:r>
              <a:rPr lang="en-US" sz="1800" dirty="0" smtClean="0"/>
              <a:t> </a:t>
            </a:r>
            <a:r>
              <a:rPr lang="en-US" sz="1800" dirty="0" err="1" smtClean="0"/>
              <a:t>dan</a:t>
            </a:r>
            <a:r>
              <a:rPr lang="en-US" sz="1800" dirty="0" smtClean="0"/>
              <a:t> </a:t>
            </a:r>
            <a:r>
              <a:rPr lang="en-US" sz="1800" dirty="0" err="1" smtClean="0"/>
              <a:t>akuntable</a:t>
            </a:r>
            <a:r>
              <a:rPr lang="en-US" sz="1800" dirty="0" smtClean="0"/>
              <a:t>.</a:t>
            </a:r>
          </a:p>
          <a:p>
            <a:pPr lvl="1">
              <a:lnSpc>
                <a:spcPct val="120000"/>
              </a:lnSpc>
              <a:spcBef>
                <a:spcPts val="600"/>
              </a:spcBef>
              <a:spcAft>
                <a:spcPts val="600"/>
              </a:spcAft>
            </a:pPr>
            <a:r>
              <a:rPr lang="en-US" sz="1600" dirty="0" smtClean="0"/>
              <a:t>Lesson learnt </a:t>
            </a:r>
            <a:r>
              <a:rPr lang="en-US" sz="1600" dirty="0" err="1" smtClean="0"/>
              <a:t>dari</a:t>
            </a:r>
            <a:r>
              <a:rPr lang="en-US" sz="1600" dirty="0" smtClean="0"/>
              <a:t> PNPM-</a:t>
            </a:r>
            <a:r>
              <a:rPr lang="en-US" sz="1600" dirty="0" err="1" smtClean="0"/>
              <a:t>Mandiri</a:t>
            </a:r>
            <a:r>
              <a:rPr lang="en-US" sz="1600" dirty="0" smtClean="0"/>
              <a:t>.</a:t>
            </a:r>
          </a:p>
          <a:p>
            <a:pPr lvl="1">
              <a:lnSpc>
                <a:spcPct val="120000"/>
              </a:lnSpc>
              <a:spcBef>
                <a:spcPts val="600"/>
              </a:spcBef>
              <a:spcAft>
                <a:spcPts val="600"/>
              </a:spcAft>
            </a:pPr>
            <a:endParaRPr lang="en-US" sz="1600" dirty="0" smtClean="0"/>
          </a:p>
          <a:p>
            <a:pPr lvl="0">
              <a:lnSpc>
                <a:spcPct val="120000"/>
              </a:lnSpc>
              <a:spcBef>
                <a:spcPts val="600"/>
              </a:spcBef>
              <a:spcAft>
                <a:spcPts val="600"/>
              </a:spcAft>
            </a:pPr>
            <a:endParaRPr lang="en-US" sz="1800" dirty="0"/>
          </a:p>
        </p:txBody>
      </p:sp>
      <p:sp>
        <p:nvSpPr>
          <p:cNvPr id="4" name="Title 1"/>
          <p:cNvSpPr>
            <a:spLocks noGrp="1"/>
          </p:cNvSpPr>
          <p:nvPr>
            <p:ph type="title"/>
          </p:nvPr>
        </p:nvSpPr>
        <p:spPr>
          <a:xfrm>
            <a:off x="0" y="-15288"/>
            <a:ext cx="9144000" cy="713788"/>
          </a:xfrm>
          <a:solidFill>
            <a:srgbClr val="FA9824"/>
          </a:solidFill>
        </p:spPr>
        <p:txBody>
          <a:bodyPr>
            <a:normAutofit/>
          </a:bodyPr>
          <a:lstStyle/>
          <a:p>
            <a:r>
              <a:rPr lang="en-US" sz="3200" b="1" dirty="0" err="1" smtClean="0">
                <a:solidFill>
                  <a:srgbClr val="FFFFFF"/>
                </a:solidFill>
              </a:rPr>
              <a:t>Skema</a:t>
            </a:r>
            <a:r>
              <a:rPr lang="en-US" sz="3200" b="1" dirty="0" smtClean="0">
                <a:solidFill>
                  <a:srgbClr val="FFFFFF"/>
                </a:solidFill>
              </a:rPr>
              <a:t> </a:t>
            </a:r>
            <a:r>
              <a:rPr lang="en-US" sz="3200" b="1" dirty="0" err="1" smtClean="0">
                <a:solidFill>
                  <a:srgbClr val="FFFFFF"/>
                </a:solidFill>
              </a:rPr>
              <a:t>Alokasi</a:t>
            </a:r>
            <a:r>
              <a:rPr lang="en-US" sz="3200" b="1" dirty="0" smtClean="0">
                <a:solidFill>
                  <a:srgbClr val="FFFFFF"/>
                </a:solidFill>
              </a:rPr>
              <a:t> </a:t>
            </a:r>
            <a:r>
              <a:rPr lang="en-US" sz="3200" b="1" dirty="0" err="1" smtClean="0">
                <a:solidFill>
                  <a:srgbClr val="FFFFFF"/>
                </a:solidFill>
              </a:rPr>
              <a:t>Keuangan</a:t>
            </a:r>
            <a:r>
              <a:rPr lang="en-US" sz="3200" b="1" dirty="0" smtClean="0">
                <a:solidFill>
                  <a:srgbClr val="FFFFFF"/>
                </a:solidFill>
              </a:rPr>
              <a:t> Dari APBN</a:t>
            </a:r>
            <a:endParaRPr lang="en-US" sz="3200" b="1" dirty="0">
              <a:solidFill>
                <a:srgbClr val="FFFFFF"/>
              </a:solidFill>
            </a:endParaRPr>
          </a:p>
        </p:txBody>
      </p:sp>
      <p:sp>
        <p:nvSpPr>
          <p:cNvPr id="2" name="Slide Number Placeholder 1"/>
          <p:cNvSpPr>
            <a:spLocks noGrp="1"/>
          </p:cNvSpPr>
          <p:nvPr>
            <p:ph type="sldNum" sz="quarter" idx="12"/>
          </p:nvPr>
        </p:nvSpPr>
        <p:spPr/>
        <p:txBody>
          <a:bodyPr/>
          <a:lstStyle/>
          <a:p>
            <a:fld id="{752FB977-8826-1A49-9D54-BA290125B332}" type="slidenum">
              <a:rPr lang="en-US" smtClean="0"/>
              <a:pPr/>
              <a:t>28</a:t>
            </a:fld>
            <a:endParaRPr lang="en-US"/>
          </a:p>
        </p:txBody>
      </p:sp>
    </p:spTree>
    <p:extLst>
      <p:ext uri="{BB962C8B-B14F-4D97-AF65-F5344CB8AC3E}">
        <p14:creationId xmlns="" xmlns:p14="http://schemas.microsoft.com/office/powerpoint/2010/main" val="159710648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Implikasi</a:t>
            </a:r>
            <a:r>
              <a:rPr lang="en-US" b="1" dirty="0"/>
              <a:t> </a:t>
            </a:r>
            <a:r>
              <a:rPr lang="en-US" b="1" dirty="0" err="1" smtClean="0"/>
              <a:t>Kebijakan</a:t>
            </a:r>
            <a:r>
              <a:rPr lang="en-US" b="1" dirty="0" smtClean="0"/>
              <a:t> </a:t>
            </a:r>
            <a:r>
              <a:rPr lang="en-US" b="1" dirty="0" err="1" smtClean="0"/>
              <a:t>Pendapatan</a:t>
            </a:r>
            <a:r>
              <a:rPr lang="en-US" b="1" dirty="0" smtClean="0"/>
              <a:t> </a:t>
            </a:r>
            <a:r>
              <a:rPr lang="en-US" b="1" dirty="0" err="1" smtClean="0"/>
              <a:t>Desa</a:t>
            </a:r>
            <a:endParaRPr lang="en-US" dirty="0"/>
          </a:p>
        </p:txBody>
      </p:sp>
      <p:sp>
        <p:nvSpPr>
          <p:cNvPr id="3" name="Content Placeholder 2"/>
          <p:cNvSpPr>
            <a:spLocks noGrp="1"/>
          </p:cNvSpPr>
          <p:nvPr>
            <p:ph idx="1"/>
          </p:nvPr>
        </p:nvSpPr>
        <p:spPr>
          <a:xfrm>
            <a:off x="457200" y="1600202"/>
            <a:ext cx="8229600" cy="4987925"/>
          </a:xfrm>
        </p:spPr>
        <p:txBody>
          <a:bodyPr>
            <a:normAutofit/>
          </a:bodyPr>
          <a:lstStyle/>
          <a:p>
            <a:pPr lvl="0">
              <a:spcBef>
                <a:spcPts val="1800"/>
              </a:spcBef>
              <a:spcAft>
                <a:spcPts val="600"/>
              </a:spcAft>
            </a:pPr>
            <a:r>
              <a:rPr lang="en-US" dirty="0" err="1" smtClean="0"/>
              <a:t>Harus</a:t>
            </a:r>
            <a:r>
              <a:rPr lang="en-US" dirty="0" smtClean="0"/>
              <a:t> </a:t>
            </a:r>
            <a:r>
              <a:rPr lang="en-US" dirty="0" err="1" smtClean="0"/>
              <a:t>ada</a:t>
            </a:r>
            <a:r>
              <a:rPr lang="en-US" dirty="0" smtClean="0"/>
              <a:t> </a:t>
            </a:r>
            <a:r>
              <a:rPr lang="en-US" dirty="0" err="1" smtClean="0"/>
              <a:t>upaya</a:t>
            </a:r>
            <a:r>
              <a:rPr lang="en-US" dirty="0" smtClean="0"/>
              <a:t> </a:t>
            </a:r>
            <a:r>
              <a:rPr lang="en-US" dirty="0" err="1" smtClean="0"/>
              <a:t>mengefektifkan</a:t>
            </a:r>
            <a:r>
              <a:rPr lang="en-US" dirty="0" smtClean="0"/>
              <a:t> </a:t>
            </a:r>
            <a:r>
              <a:rPr lang="en-US" dirty="0" err="1" smtClean="0"/>
              <a:t>dana</a:t>
            </a:r>
            <a:r>
              <a:rPr lang="en-US" dirty="0" smtClean="0"/>
              <a:t> K/L </a:t>
            </a:r>
            <a:r>
              <a:rPr lang="en-US" dirty="0" err="1" smtClean="0"/>
              <a:t>untuk</a:t>
            </a:r>
            <a:r>
              <a:rPr lang="en-US" dirty="0" smtClean="0"/>
              <a:t> </a:t>
            </a:r>
            <a:r>
              <a:rPr lang="en-US" dirty="0" err="1" smtClean="0"/>
              <a:t>pembangunan</a:t>
            </a:r>
            <a:r>
              <a:rPr lang="en-US" dirty="0" smtClean="0"/>
              <a:t> </a:t>
            </a:r>
            <a:r>
              <a:rPr lang="en-US" dirty="0" err="1" smtClean="0"/>
              <a:t>desa</a:t>
            </a:r>
            <a:r>
              <a:rPr lang="en-US" dirty="0" smtClean="0"/>
              <a:t> </a:t>
            </a:r>
            <a:r>
              <a:rPr lang="en-US" dirty="0" err="1" smtClean="0"/>
              <a:t>ke</a:t>
            </a:r>
            <a:r>
              <a:rPr lang="en-US" dirty="0" smtClean="0"/>
              <a:t> </a:t>
            </a:r>
            <a:r>
              <a:rPr lang="en-US" dirty="0" err="1" smtClean="0"/>
              <a:t>dalam</a:t>
            </a:r>
            <a:r>
              <a:rPr lang="en-US" dirty="0" smtClean="0"/>
              <a:t> </a:t>
            </a:r>
            <a:r>
              <a:rPr lang="en-US" dirty="0" err="1" smtClean="0"/>
              <a:t>pendapatan</a:t>
            </a:r>
            <a:r>
              <a:rPr lang="en-US" dirty="0" smtClean="0"/>
              <a:t> </a:t>
            </a:r>
            <a:r>
              <a:rPr lang="en-US" dirty="0" err="1" smtClean="0"/>
              <a:t>desa</a:t>
            </a:r>
            <a:r>
              <a:rPr lang="en-US" dirty="0" smtClean="0"/>
              <a:t>.</a:t>
            </a:r>
            <a:endParaRPr lang="en-US" dirty="0"/>
          </a:p>
          <a:p>
            <a:pPr lvl="0">
              <a:spcBef>
                <a:spcPts val="1800"/>
              </a:spcBef>
              <a:spcAft>
                <a:spcPts val="600"/>
              </a:spcAft>
            </a:pPr>
            <a:r>
              <a:rPr lang="en-US" dirty="0" err="1"/>
              <a:t>Desa</a:t>
            </a:r>
            <a:r>
              <a:rPr lang="en-US" dirty="0"/>
              <a:t> </a:t>
            </a:r>
            <a:r>
              <a:rPr lang="en-US" dirty="0" err="1"/>
              <a:t>harus</a:t>
            </a:r>
            <a:r>
              <a:rPr lang="en-US" dirty="0"/>
              <a:t> </a:t>
            </a:r>
            <a:r>
              <a:rPr lang="en-US" dirty="0" err="1"/>
              <a:t>memiliki</a:t>
            </a:r>
            <a:r>
              <a:rPr lang="en-US" dirty="0"/>
              <a:t> </a:t>
            </a:r>
            <a:r>
              <a:rPr lang="en-US" dirty="0" err="1"/>
              <a:t>rekening</a:t>
            </a:r>
            <a:r>
              <a:rPr lang="en-US" dirty="0"/>
              <a:t> </a:t>
            </a:r>
            <a:r>
              <a:rPr lang="en-US" dirty="0" err="1"/>
              <a:t>desa</a:t>
            </a:r>
            <a:r>
              <a:rPr lang="en-US" dirty="0"/>
              <a:t> yang </a:t>
            </a:r>
            <a:r>
              <a:rPr lang="en-US" dirty="0" err="1"/>
              <a:t>dapat</a:t>
            </a:r>
            <a:r>
              <a:rPr lang="en-US" dirty="0"/>
              <a:t> </a:t>
            </a:r>
            <a:r>
              <a:rPr lang="en-US" dirty="0" err="1"/>
              <a:t>dikontrol</a:t>
            </a:r>
            <a:r>
              <a:rPr lang="en-US" dirty="0"/>
              <a:t> </a:t>
            </a:r>
            <a:r>
              <a:rPr lang="en-US" dirty="0" err="1"/>
              <a:t>oleh</a:t>
            </a:r>
            <a:r>
              <a:rPr lang="en-US" dirty="0"/>
              <a:t> </a:t>
            </a:r>
            <a:r>
              <a:rPr lang="en-US" dirty="0" err="1"/>
              <a:t>desa</a:t>
            </a:r>
            <a:r>
              <a:rPr lang="en-US" dirty="0"/>
              <a:t>.</a:t>
            </a:r>
          </a:p>
          <a:p>
            <a:pPr>
              <a:spcBef>
                <a:spcPts val="1800"/>
              </a:spcBef>
              <a:spcAft>
                <a:spcPts val="600"/>
              </a:spcAft>
            </a:pPr>
            <a:r>
              <a:rPr lang="en-US" dirty="0" err="1" smtClean="0"/>
              <a:t>Desa</a:t>
            </a:r>
            <a:r>
              <a:rPr lang="en-US" dirty="0" smtClean="0"/>
              <a:t> </a:t>
            </a:r>
            <a:r>
              <a:rPr lang="en-US" dirty="0" err="1"/>
              <a:t>mengembangkan</a:t>
            </a:r>
            <a:r>
              <a:rPr lang="en-US" dirty="0"/>
              <a:t> </a:t>
            </a:r>
            <a:r>
              <a:rPr lang="en-US" dirty="0" err="1"/>
              <a:t>sistem</a:t>
            </a:r>
            <a:r>
              <a:rPr lang="en-US" dirty="0"/>
              <a:t> </a:t>
            </a:r>
            <a:r>
              <a:rPr lang="en-US" dirty="0" err="1"/>
              <a:t>informasi</a:t>
            </a:r>
            <a:r>
              <a:rPr lang="en-US" dirty="0"/>
              <a:t> </a:t>
            </a:r>
            <a:r>
              <a:rPr lang="en-US" dirty="0" err="1"/>
              <a:t>dan</a:t>
            </a:r>
            <a:r>
              <a:rPr lang="en-US" dirty="0"/>
              <a:t> </a:t>
            </a:r>
            <a:r>
              <a:rPr lang="en-US" dirty="0" err="1"/>
              <a:t>akuntabilitas</a:t>
            </a:r>
            <a:r>
              <a:rPr lang="en-US" dirty="0"/>
              <a:t> </a:t>
            </a:r>
            <a:r>
              <a:rPr lang="en-US" dirty="0" err="1"/>
              <a:t>pengelolaan</a:t>
            </a:r>
            <a:r>
              <a:rPr lang="en-US" dirty="0"/>
              <a:t> </a:t>
            </a:r>
            <a:r>
              <a:rPr lang="en-US" dirty="0" err="1"/>
              <a:t>dana</a:t>
            </a:r>
            <a:r>
              <a:rPr lang="en-US" dirty="0"/>
              <a:t> </a:t>
            </a:r>
            <a:r>
              <a:rPr lang="en-US" dirty="0" err="1"/>
              <a:t>dan</a:t>
            </a:r>
            <a:r>
              <a:rPr lang="en-US" dirty="0"/>
              <a:t> </a:t>
            </a:r>
            <a:r>
              <a:rPr lang="en-US" dirty="0" err="1"/>
              <a:t>pembangunan</a:t>
            </a:r>
            <a:r>
              <a:rPr lang="en-US" dirty="0"/>
              <a:t> </a:t>
            </a:r>
            <a:r>
              <a:rPr lang="en-US" dirty="0" err="1"/>
              <a:t>desa</a:t>
            </a:r>
            <a:r>
              <a:rPr lang="en-US" dirty="0"/>
              <a:t>. </a:t>
            </a:r>
          </a:p>
        </p:txBody>
      </p:sp>
      <p:sp>
        <p:nvSpPr>
          <p:cNvPr id="4" name="Slide Number Placeholder 3"/>
          <p:cNvSpPr>
            <a:spLocks noGrp="1"/>
          </p:cNvSpPr>
          <p:nvPr>
            <p:ph type="sldNum" sz="quarter" idx="12"/>
          </p:nvPr>
        </p:nvSpPr>
        <p:spPr/>
        <p:txBody>
          <a:bodyPr/>
          <a:lstStyle/>
          <a:p>
            <a:fld id="{752FB977-8826-1A49-9D54-BA290125B332}" type="slidenum">
              <a:rPr lang="en-US" smtClean="0"/>
              <a:pPr/>
              <a:t>29</a:t>
            </a:fld>
            <a:endParaRPr lang="en-US"/>
          </a:p>
        </p:txBody>
      </p:sp>
    </p:spTree>
    <p:extLst>
      <p:ext uri="{BB962C8B-B14F-4D97-AF65-F5344CB8AC3E}">
        <p14:creationId xmlns="" xmlns:p14="http://schemas.microsoft.com/office/powerpoint/2010/main" val="6006321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52FB977-8826-1A49-9D54-BA290125B332}" type="slidenum">
              <a:rPr lang="en-US" smtClean="0"/>
              <a:pPr/>
              <a:t>3</a:t>
            </a:fld>
            <a:endParaRPr lang="en-US"/>
          </a:p>
        </p:txBody>
      </p:sp>
      <p:sp>
        <p:nvSpPr>
          <p:cNvPr id="5" name="Rectangle 4"/>
          <p:cNvSpPr>
            <a:spLocks noChangeArrowheads="1"/>
          </p:cNvSpPr>
          <p:nvPr/>
        </p:nvSpPr>
        <p:spPr bwMode="auto">
          <a:xfrm>
            <a:off x="0" y="1661746"/>
            <a:ext cx="9144000" cy="164172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lgn="ctr">
              <a:defRPr/>
            </a:pPr>
            <a:r>
              <a:rPr lang="en-US" sz="2400" b="1" smtClean="0">
                <a:effectLst>
                  <a:outerShdw blurRad="38100" dist="38100" dir="2700000" algn="tl">
                    <a:srgbClr val="C0C0C0"/>
                  </a:outerShdw>
                </a:effectLst>
              </a:rPr>
              <a:t>PNPM MANDIRI PERDESAAN </a:t>
            </a:r>
          </a:p>
          <a:p>
            <a:pPr algn="ctr">
              <a:defRPr/>
            </a:pPr>
            <a:r>
              <a:rPr lang="en-US" sz="2400" b="1" smtClean="0">
                <a:effectLst>
                  <a:outerShdw blurRad="38100" dist="38100" dir="2700000" algn="tl">
                    <a:srgbClr val="C0C0C0"/>
                  </a:outerShdw>
                </a:effectLst>
              </a:rPr>
              <a:t>MERUPAKAN WUJUD NYATA </a:t>
            </a:r>
          </a:p>
          <a:p>
            <a:pPr algn="ctr">
              <a:defRPr/>
            </a:pPr>
            <a:r>
              <a:rPr lang="en-US" sz="2400" b="1" smtClean="0">
                <a:effectLst>
                  <a:outerShdw blurRad="38100" dist="38100" dir="2700000" algn="tl">
                    <a:srgbClr val="C0C0C0"/>
                  </a:outerShdw>
                </a:effectLst>
              </a:rPr>
              <a:t>PEMBERDAYAAN MASYARAKAT di INDONESIA</a:t>
            </a:r>
            <a:endParaRPr lang="en-US" sz="2400" b="1" dirty="0">
              <a:effectLst>
                <a:outerShdw blurRad="38100" dist="38100" dir="2700000" algn="tl">
                  <a:srgbClr val="C0C0C0"/>
                </a:outerShdw>
              </a:effectLs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938"/>
            <a:ext cx="9144000" cy="1143000"/>
          </a:xfrm>
          <a:solidFill>
            <a:schemeClr val="accent6"/>
          </a:solidFill>
        </p:spPr>
        <p:txBody>
          <a:bodyPr>
            <a:normAutofit fontScale="90000"/>
          </a:bodyPr>
          <a:lstStyle/>
          <a:p>
            <a:r>
              <a:rPr lang="en-US" b="1" dirty="0" smtClean="0"/>
              <a:t>Pembangunan </a:t>
            </a:r>
            <a:r>
              <a:rPr lang="en-US" b="1" dirty="0" err="1" smtClean="0"/>
              <a:t>Kawasan</a:t>
            </a:r>
            <a:r>
              <a:rPr lang="en-US" b="1" dirty="0" smtClean="0"/>
              <a:t> </a:t>
            </a:r>
            <a:r>
              <a:rPr lang="en-US" b="1" dirty="0" err="1" smtClean="0"/>
              <a:t>Perdesaan</a:t>
            </a:r>
            <a:r>
              <a:rPr lang="en-US" b="1" dirty="0" smtClean="0"/>
              <a:t> </a:t>
            </a:r>
            <a:br>
              <a:rPr lang="en-US" b="1" dirty="0" smtClean="0"/>
            </a:br>
            <a:r>
              <a:rPr lang="en-US" b="1" dirty="0" smtClean="0"/>
              <a:t>(</a:t>
            </a:r>
            <a:r>
              <a:rPr lang="en-US" b="1" dirty="0" err="1" smtClean="0"/>
              <a:t>Pasal</a:t>
            </a:r>
            <a:r>
              <a:rPr lang="en-US" b="1" dirty="0" smtClean="0"/>
              <a:t> 83 </a:t>
            </a:r>
            <a:r>
              <a:rPr lang="en-US" b="1" dirty="0" err="1" smtClean="0"/>
              <a:t>sd</a:t>
            </a:r>
            <a:r>
              <a:rPr lang="en-US" b="1" dirty="0" smtClean="0"/>
              <a:t> 85)</a:t>
            </a:r>
            <a:endParaRPr lang="en-US" b="1" dirty="0"/>
          </a:p>
        </p:txBody>
      </p:sp>
      <p:sp>
        <p:nvSpPr>
          <p:cNvPr id="3" name="Content Placeholder 2"/>
          <p:cNvSpPr>
            <a:spLocks noGrp="1"/>
          </p:cNvSpPr>
          <p:nvPr>
            <p:ph idx="1"/>
          </p:nvPr>
        </p:nvSpPr>
        <p:spPr>
          <a:xfrm>
            <a:off x="293972" y="1434506"/>
            <a:ext cx="8392828" cy="5232421"/>
          </a:xfrm>
        </p:spPr>
        <p:txBody>
          <a:bodyPr>
            <a:normAutofit fontScale="55000" lnSpcReduction="20000"/>
          </a:bodyPr>
          <a:lstStyle/>
          <a:p>
            <a:pPr lvl="0">
              <a:spcBef>
                <a:spcPts val="1032"/>
              </a:spcBef>
            </a:pPr>
            <a:r>
              <a:rPr lang="id-ID" dirty="0" smtClean="0"/>
              <a:t>Pembangunan </a:t>
            </a:r>
            <a:r>
              <a:rPr lang="id-ID" dirty="0"/>
              <a:t>Kawasan Perdesaan dilaksanakan dalam upaya mempercepat dan meningkatkan kualitas pelayanan, pembangunan, dan pemberdayaan masyarakat Desa di Kawasan Perdesaan melalui pendekatan pembangunan partisipatif.</a:t>
            </a:r>
            <a:endParaRPr lang="en-US" dirty="0"/>
          </a:p>
          <a:p>
            <a:pPr lvl="0">
              <a:spcBef>
                <a:spcPts val="1032"/>
              </a:spcBef>
            </a:pPr>
            <a:r>
              <a:rPr lang="id-ID" dirty="0"/>
              <a:t>Pembangunan Kawasan Perdesaan meliputi:</a:t>
            </a:r>
            <a:endParaRPr lang="en-US" dirty="0"/>
          </a:p>
          <a:p>
            <a:pPr lvl="1">
              <a:spcBef>
                <a:spcPts val="1032"/>
              </a:spcBef>
            </a:pPr>
            <a:r>
              <a:rPr lang="id-ID" dirty="0"/>
              <a:t>penggunaan dan pemanfaatan wilayah Desa dalam rangka penetapan kawasan pembangunan sesuai dengan tata ruang kabupaten/kota;</a:t>
            </a:r>
            <a:endParaRPr lang="en-US" dirty="0"/>
          </a:p>
          <a:p>
            <a:pPr lvl="1">
              <a:spcBef>
                <a:spcPts val="1032"/>
              </a:spcBef>
            </a:pPr>
            <a:r>
              <a:rPr lang="id-ID" dirty="0"/>
              <a:t>p</a:t>
            </a:r>
            <a:r>
              <a:rPr lang="fi-FI" dirty="0" err="1"/>
              <a:t>elayanan</a:t>
            </a:r>
            <a:r>
              <a:rPr lang="fi-FI" dirty="0"/>
              <a:t> </a:t>
            </a:r>
            <a:r>
              <a:rPr lang="fi-FI" dirty="0" err="1"/>
              <a:t>yang</a:t>
            </a:r>
            <a:r>
              <a:rPr lang="fi-FI" dirty="0"/>
              <a:t> </a:t>
            </a:r>
            <a:r>
              <a:rPr lang="fi-FI" dirty="0" err="1"/>
              <a:t>dilakukan</a:t>
            </a:r>
            <a:r>
              <a:rPr lang="fi-FI" dirty="0"/>
              <a:t> </a:t>
            </a:r>
            <a:r>
              <a:rPr lang="fi-FI" dirty="0" err="1"/>
              <a:t>untuk</a:t>
            </a:r>
            <a:r>
              <a:rPr lang="fi-FI" dirty="0"/>
              <a:t> </a:t>
            </a:r>
            <a:r>
              <a:rPr lang="fi-FI" dirty="0" err="1"/>
              <a:t>meningkatkan</a:t>
            </a:r>
            <a:r>
              <a:rPr lang="fi-FI" dirty="0"/>
              <a:t> </a:t>
            </a:r>
            <a:r>
              <a:rPr lang="fi-FI" dirty="0" err="1"/>
              <a:t>kesejahteraan</a:t>
            </a:r>
            <a:r>
              <a:rPr lang="fi-FI" dirty="0"/>
              <a:t> </a:t>
            </a:r>
            <a:r>
              <a:rPr lang="fi-FI" dirty="0" err="1"/>
              <a:t>masyarakat</a:t>
            </a:r>
            <a:r>
              <a:rPr lang="fi-FI" dirty="0"/>
              <a:t> per</a:t>
            </a:r>
            <a:r>
              <a:rPr lang="id-ID" dirty="0"/>
              <a:t>d</a:t>
            </a:r>
            <a:r>
              <a:rPr lang="fi-FI" dirty="0" err="1"/>
              <a:t>esaan</a:t>
            </a:r>
            <a:r>
              <a:rPr lang="fi-FI" dirty="0"/>
              <a:t>;</a:t>
            </a:r>
            <a:endParaRPr lang="en-US" dirty="0"/>
          </a:p>
          <a:p>
            <a:pPr lvl="1">
              <a:spcBef>
                <a:spcPts val="1032"/>
              </a:spcBef>
            </a:pPr>
            <a:r>
              <a:rPr lang="fi-FI" dirty="0" err="1"/>
              <a:t>pembangunan</a:t>
            </a:r>
            <a:r>
              <a:rPr lang="fi-FI" dirty="0"/>
              <a:t> </a:t>
            </a:r>
            <a:r>
              <a:rPr lang="fi-FI" dirty="0" err="1"/>
              <a:t>infrastruktur</a:t>
            </a:r>
            <a:r>
              <a:rPr lang="id-ID" dirty="0"/>
              <a:t>, peningkatan </a:t>
            </a:r>
            <a:r>
              <a:rPr lang="fi-FI" dirty="0"/>
              <a:t>ekonomi per</a:t>
            </a:r>
            <a:r>
              <a:rPr lang="id-ID" dirty="0"/>
              <a:t>d</a:t>
            </a:r>
            <a:r>
              <a:rPr lang="fi-FI" dirty="0" err="1"/>
              <a:t>esaan</a:t>
            </a:r>
            <a:r>
              <a:rPr lang="fi-FI" dirty="0"/>
              <a:t>,</a:t>
            </a:r>
            <a:r>
              <a:rPr lang="id-ID" dirty="0"/>
              <a:t> dan pengembangan teknologi tepat guna</a:t>
            </a:r>
            <a:r>
              <a:rPr lang="fi-FI" dirty="0"/>
              <a:t>; </a:t>
            </a:r>
            <a:r>
              <a:rPr lang="id-ID" dirty="0"/>
              <a:t>dan</a:t>
            </a:r>
            <a:endParaRPr lang="en-US" dirty="0"/>
          </a:p>
          <a:p>
            <a:pPr lvl="1">
              <a:spcBef>
                <a:spcPts val="1032"/>
              </a:spcBef>
            </a:pPr>
            <a:r>
              <a:rPr lang="fi-FI" dirty="0" err="1"/>
              <a:t>pemberdayaan</a:t>
            </a:r>
            <a:r>
              <a:rPr lang="fi-FI" dirty="0"/>
              <a:t> </a:t>
            </a:r>
            <a:r>
              <a:rPr lang="fi-FI" dirty="0" err="1"/>
              <a:t>masyarakat</a:t>
            </a:r>
            <a:r>
              <a:rPr lang="fi-FI" dirty="0"/>
              <a:t> </a:t>
            </a:r>
            <a:r>
              <a:rPr lang="id-ID" dirty="0"/>
              <a:t>Desa </a:t>
            </a:r>
            <a:r>
              <a:rPr lang="fi-FI" dirty="0" err="1"/>
              <a:t>untuk</a:t>
            </a:r>
            <a:r>
              <a:rPr lang="fi-FI" dirty="0"/>
              <a:t> </a:t>
            </a:r>
            <a:r>
              <a:rPr lang="fi-FI" dirty="0" err="1"/>
              <a:t>meningkatkan</a:t>
            </a:r>
            <a:r>
              <a:rPr lang="fi-FI" dirty="0"/>
              <a:t> </a:t>
            </a:r>
            <a:r>
              <a:rPr lang="fi-FI" dirty="0" err="1"/>
              <a:t>akses</a:t>
            </a:r>
            <a:r>
              <a:rPr lang="fi-FI" dirty="0"/>
              <a:t> </a:t>
            </a:r>
            <a:r>
              <a:rPr lang="fi-FI" dirty="0" err="1"/>
              <a:t>terhadap</a:t>
            </a:r>
            <a:r>
              <a:rPr lang="fi-FI" dirty="0"/>
              <a:t> </a:t>
            </a:r>
            <a:r>
              <a:rPr lang="fi-FI" dirty="0" err="1"/>
              <a:t>pelayanan</a:t>
            </a:r>
            <a:r>
              <a:rPr lang="fi-FI" dirty="0"/>
              <a:t> </a:t>
            </a:r>
            <a:r>
              <a:rPr lang="fi-FI" dirty="0" err="1"/>
              <a:t>dan</a:t>
            </a:r>
            <a:r>
              <a:rPr lang="fi-FI" dirty="0"/>
              <a:t> </a:t>
            </a:r>
            <a:r>
              <a:rPr lang="fi-FI" dirty="0" err="1"/>
              <a:t>kegiatan</a:t>
            </a:r>
            <a:r>
              <a:rPr lang="fi-FI" dirty="0"/>
              <a:t> ekonomi</a:t>
            </a:r>
            <a:r>
              <a:rPr lang="id-ID" dirty="0"/>
              <a:t>.</a:t>
            </a:r>
            <a:endParaRPr lang="en-US" dirty="0"/>
          </a:p>
          <a:p>
            <a:pPr lvl="0">
              <a:spcBef>
                <a:spcPts val="1032"/>
              </a:spcBef>
            </a:pPr>
            <a:r>
              <a:rPr lang="id-ID" dirty="0"/>
              <a:t>Rancangan</a:t>
            </a:r>
            <a:r>
              <a:rPr lang="id-ID" b="1" i="1" dirty="0"/>
              <a:t> </a:t>
            </a:r>
            <a:r>
              <a:rPr lang="id-ID" dirty="0"/>
              <a:t>pembangunan Kawasan Perdesaan dibahas bersama oleh Pemerintah, Pemerintah Daerah provinsi, Pemerintah Daerah kabupaten/kota, dan Pemerintah Desa.</a:t>
            </a:r>
            <a:endParaRPr lang="en-US" dirty="0"/>
          </a:p>
          <a:p>
            <a:pPr lvl="0">
              <a:spcBef>
                <a:spcPts val="1032"/>
              </a:spcBef>
            </a:pPr>
            <a:r>
              <a:rPr lang="id-ID" dirty="0"/>
              <a:t>Rencana pembangunan Kawasan Perdesaan </a:t>
            </a:r>
            <a:r>
              <a:rPr lang="id-ID" dirty="0" smtClean="0"/>
              <a:t>ditetapkan </a:t>
            </a:r>
            <a:r>
              <a:rPr lang="id-ID" dirty="0"/>
              <a:t>oleh Bupati/Walikota sesuai dengan Rencana Pembangunan Jangka Menengah Daerah.</a:t>
            </a:r>
            <a:endParaRPr lang="en-US" dirty="0"/>
          </a:p>
        </p:txBody>
      </p:sp>
      <p:sp>
        <p:nvSpPr>
          <p:cNvPr id="4" name="Slide Number Placeholder 3"/>
          <p:cNvSpPr>
            <a:spLocks noGrp="1"/>
          </p:cNvSpPr>
          <p:nvPr>
            <p:ph type="sldNum" sz="quarter" idx="12"/>
          </p:nvPr>
        </p:nvSpPr>
        <p:spPr/>
        <p:txBody>
          <a:bodyPr/>
          <a:lstStyle/>
          <a:p>
            <a:fld id="{752FB977-8826-1A49-9D54-BA290125B332}" type="slidenum">
              <a:rPr lang="en-US" smtClean="0"/>
              <a:pPr/>
              <a:t>30</a:t>
            </a:fld>
            <a:endParaRPr lang="en-US"/>
          </a:p>
        </p:txBody>
      </p:sp>
    </p:spTree>
    <p:extLst>
      <p:ext uri="{BB962C8B-B14F-4D97-AF65-F5344CB8AC3E}">
        <p14:creationId xmlns="" xmlns:p14="http://schemas.microsoft.com/office/powerpoint/2010/main" val="35773316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3972" y="1387474"/>
            <a:ext cx="8392828" cy="5232421"/>
          </a:xfrm>
        </p:spPr>
        <p:txBody>
          <a:bodyPr>
            <a:normAutofit fontScale="77500" lnSpcReduction="20000"/>
          </a:bodyPr>
          <a:lstStyle/>
          <a:p>
            <a:pPr lvl="0">
              <a:spcBef>
                <a:spcPts val="1848"/>
              </a:spcBef>
            </a:pPr>
            <a:r>
              <a:rPr lang="es-ES" b="1" dirty="0" err="1" smtClean="0"/>
              <a:t>Pembangunan</a:t>
            </a:r>
            <a:r>
              <a:rPr lang="es-ES" b="1" dirty="0" smtClean="0"/>
              <a:t> </a:t>
            </a:r>
            <a:r>
              <a:rPr lang="es-ES" b="1" dirty="0"/>
              <a:t>K</a:t>
            </a:r>
            <a:r>
              <a:rPr lang="id-ID" b="1" dirty="0"/>
              <a:t>awasan </a:t>
            </a:r>
            <a:r>
              <a:rPr lang="es-ES" b="1" dirty="0" smtClean="0"/>
              <a:t>yang </a:t>
            </a:r>
            <a:r>
              <a:rPr lang="es-ES" b="1" dirty="0" err="1"/>
              <a:t>terkait</a:t>
            </a:r>
            <a:r>
              <a:rPr lang="es-ES" b="1" dirty="0"/>
              <a:t> </a:t>
            </a:r>
            <a:r>
              <a:rPr lang="es-ES" b="1" dirty="0" err="1"/>
              <a:t>dengan</a:t>
            </a:r>
            <a:r>
              <a:rPr lang="es-ES" b="1" dirty="0"/>
              <a:t> </a:t>
            </a:r>
            <a:r>
              <a:rPr lang="es-ES" b="1" dirty="0" err="1"/>
              <a:t>pemanfaatan</a:t>
            </a:r>
            <a:r>
              <a:rPr lang="es-ES" b="1" dirty="0"/>
              <a:t> </a:t>
            </a:r>
            <a:r>
              <a:rPr lang="es-ES" b="1" dirty="0" err="1"/>
              <a:t>Aset</a:t>
            </a:r>
            <a:r>
              <a:rPr lang="es-ES" b="1" dirty="0"/>
              <a:t> </a:t>
            </a:r>
            <a:r>
              <a:rPr lang="es-ES" b="1" dirty="0" err="1"/>
              <a:t>Desa</a:t>
            </a:r>
            <a:r>
              <a:rPr lang="es-ES" b="1" dirty="0"/>
              <a:t> </a:t>
            </a:r>
            <a:r>
              <a:rPr lang="id-ID" b="1" dirty="0"/>
              <a:t>dan tata ruang Desa </a:t>
            </a:r>
            <a:r>
              <a:rPr lang="es-ES" b="1" dirty="0" err="1"/>
              <a:t>wajib</a:t>
            </a:r>
            <a:r>
              <a:rPr lang="es-ES" b="1" dirty="0"/>
              <a:t> </a:t>
            </a:r>
            <a:r>
              <a:rPr lang="id-ID" b="1" dirty="0"/>
              <a:t>melibatkan Pemerintah Desa</a:t>
            </a:r>
            <a:r>
              <a:rPr lang="id-ID" dirty="0"/>
              <a:t>.</a:t>
            </a:r>
            <a:endParaRPr lang="en-US" dirty="0"/>
          </a:p>
          <a:p>
            <a:pPr lvl="0">
              <a:spcBef>
                <a:spcPts val="1848"/>
              </a:spcBef>
            </a:pPr>
            <a:r>
              <a:rPr lang="id-ID" dirty="0"/>
              <a:t>P</a:t>
            </a:r>
            <a:r>
              <a:rPr lang="es-ES" dirty="0" err="1"/>
              <a:t>erencanaan</a:t>
            </a:r>
            <a:r>
              <a:rPr lang="es-ES" dirty="0"/>
              <a:t>, </a:t>
            </a:r>
            <a:r>
              <a:rPr lang="es-ES" dirty="0" err="1"/>
              <a:t>pelaksanaan</a:t>
            </a:r>
            <a:r>
              <a:rPr lang="es-ES" dirty="0"/>
              <a:t>, </a:t>
            </a:r>
            <a:r>
              <a:rPr lang="es-ES" dirty="0" err="1"/>
              <a:t>pemanfaatan</a:t>
            </a:r>
            <a:r>
              <a:rPr lang="id-ID" dirty="0"/>
              <a:t>,</a:t>
            </a:r>
            <a:r>
              <a:rPr lang="es-ES" dirty="0"/>
              <a:t> dan </a:t>
            </a:r>
            <a:r>
              <a:rPr lang="es-ES" dirty="0" err="1"/>
              <a:t>pendayagunaan</a:t>
            </a:r>
            <a:r>
              <a:rPr lang="es-ES" dirty="0"/>
              <a:t> </a:t>
            </a:r>
            <a:r>
              <a:rPr lang="es-ES" dirty="0" err="1"/>
              <a:t>Aset</a:t>
            </a:r>
            <a:r>
              <a:rPr lang="es-ES" dirty="0"/>
              <a:t>  </a:t>
            </a:r>
            <a:r>
              <a:rPr lang="es-ES" dirty="0" err="1"/>
              <a:t>Desa</a:t>
            </a:r>
            <a:r>
              <a:rPr lang="es-ES" dirty="0"/>
              <a:t> </a:t>
            </a:r>
            <a:r>
              <a:rPr lang="es-ES" dirty="0" err="1"/>
              <a:t>untuk</a:t>
            </a:r>
            <a:r>
              <a:rPr lang="es-ES" dirty="0"/>
              <a:t> </a:t>
            </a:r>
            <a:r>
              <a:rPr lang="es-ES" dirty="0" err="1"/>
              <a:t>pembangunan</a:t>
            </a:r>
            <a:r>
              <a:rPr lang="es-ES" dirty="0"/>
              <a:t> K</a:t>
            </a:r>
            <a:r>
              <a:rPr lang="id-ID" dirty="0"/>
              <a:t>awasan P</a:t>
            </a:r>
            <a:r>
              <a:rPr lang="es-ES" dirty="0" err="1"/>
              <a:t>er</a:t>
            </a:r>
            <a:r>
              <a:rPr lang="id-ID" dirty="0"/>
              <a:t>d</a:t>
            </a:r>
            <a:r>
              <a:rPr lang="es-ES" dirty="0" err="1"/>
              <a:t>esaan</a:t>
            </a:r>
            <a:r>
              <a:rPr lang="es-ES" dirty="0"/>
              <a:t> </a:t>
            </a:r>
            <a:r>
              <a:rPr lang="es-ES" dirty="0" err="1"/>
              <a:t>merujuk</a:t>
            </a:r>
            <a:r>
              <a:rPr lang="es-ES" dirty="0"/>
              <a:t> pada </a:t>
            </a:r>
            <a:r>
              <a:rPr lang="id-ID" dirty="0"/>
              <a:t>hasil</a:t>
            </a:r>
            <a:r>
              <a:rPr lang="es-ES" dirty="0"/>
              <a:t> </a:t>
            </a:r>
            <a:r>
              <a:rPr lang="es-ES" dirty="0" err="1"/>
              <a:t>Musyawarah</a:t>
            </a:r>
            <a:r>
              <a:rPr lang="es-ES" dirty="0"/>
              <a:t> </a:t>
            </a:r>
            <a:r>
              <a:rPr lang="es-ES" dirty="0" err="1"/>
              <a:t>Desa</a:t>
            </a:r>
            <a:r>
              <a:rPr lang="id-ID" dirty="0"/>
              <a:t>.</a:t>
            </a:r>
            <a:r>
              <a:rPr lang="es-ES" dirty="0"/>
              <a:t> </a:t>
            </a:r>
            <a:endParaRPr lang="en-US" dirty="0" smtClean="0"/>
          </a:p>
          <a:p>
            <a:pPr lvl="0">
              <a:spcBef>
                <a:spcPts val="1848"/>
              </a:spcBef>
            </a:pPr>
            <a:r>
              <a:rPr lang="id-ID" dirty="0" smtClean="0"/>
              <a:t>Pembangunan Kawasan Perdesaan dilaksanakan melalui satuan kerja perangkat daerah, Pemerintah Desa, dan/atau BUM Desa dengan mengikutsertakan masyarakat Desa.</a:t>
            </a:r>
            <a:endParaRPr lang="en-US" dirty="0" smtClean="0"/>
          </a:p>
          <a:p>
            <a:pPr lvl="0">
              <a:spcBef>
                <a:spcPts val="1848"/>
              </a:spcBef>
            </a:pPr>
            <a:r>
              <a:rPr lang="id-ID" b="1" dirty="0" smtClean="0"/>
              <a:t>Pembangunan </a:t>
            </a:r>
            <a:r>
              <a:rPr lang="id-ID" b="1" dirty="0"/>
              <a:t>Kawasan Perdesaan yang berskala lokal Desa wajib diserahkan pelaksanaannya kepada Desa dan/atau kerja sama antar-Desa.</a:t>
            </a:r>
            <a:endParaRPr lang="en-US" b="1" dirty="0"/>
          </a:p>
          <a:p>
            <a:pPr>
              <a:spcBef>
                <a:spcPts val="1848"/>
              </a:spcBef>
            </a:pPr>
            <a:endParaRPr lang="en-US" dirty="0"/>
          </a:p>
        </p:txBody>
      </p:sp>
      <p:sp>
        <p:nvSpPr>
          <p:cNvPr id="5" name="Title 1"/>
          <p:cNvSpPr>
            <a:spLocks noGrp="1"/>
          </p:cNvSpPr>
          <p:nvPr>
            <p:ph type="title"/>
          </p:nvPr>
        </p:nvSpPr>
        <p:spPr>
          <a:xfrm>
            <a:off x="0" y="7938"/>
            <a:ext cx="9144000" cy="1143000"/>
          </a:xfrm>
          <a:solidFill>
            <a:schemeClr val="accent6"/>
          </a:solidFill>
        </p:spPr>
        <p:txBody>
          <a:bodyPr>
            <a:normAutofit fontScale="90000"/>
          </a:bodyPr>
          <a:lstStyle/>
          <a:p>
            <a:r>
              <a:rPr lang="en-US" b="1" dirty="0" smtClean="0"/>
              <a:t>Pembangunan </a:t>
            </a:r>
            <a:r>
              <a:rPr lang="en-US" b="1" dirty="0" err="1" smtClean="0"/>
              <a:t>Kawasan</a:t>
            </a:r>
            <a:r>
              <a:rPr lang="en-US" b="1" dirty="0" smtClean="0"/>
              <a:t> </a:t>
            </a:r>
            <a:r>
              <a:rPr lang="en-US" b="1" dirty="0" err="1" smtClean="0"/>
              <a:t>Perdesaan</a:t>
            </a:r>
            <a:r>
              <a:rPr lang="en-US" b="1" dirty="0" smtClean="0"/>
              <a:t> </a:t>
            </a:r>
            <a:br>
              <a:rPr lang="en-US" b="1" dirty="0" smtClean="0"/>
            </a:br>
            <a:r>
              <a:rPr lang="en-US" b="1" dirty="0" smtClean="0"/>
              <a:t>(</a:t>
            </a:r>
            <a:r>
              <a:rPr lang="en-US" b="1" dirty="0" err="1" smtClean="0"/>
              <a:t>Pasal</a:t>
            </a:r>
            <a:r>
              <a:rPr lang="en-US" b="1" dirty="0" smtClean="0"/>
              <a:t> 83 </a:t>
            </a:r>
            <a:r>
              <a:rPr lang="en-US" b="1" dirty="0" err="1" smtClean="0"/>
              <a:t>sd</a:t>
            </a:r>
            <a:r>
              <a:rPr lang="en-US" b="1" dirty="0" smtClean="0"/>
              <a:t> 85)</a:t>
            </a:r>
            <a:endParaRPr lang="en-US" b="1" dirty="0"/>
          </a:p>
        </p:txBody>
      </p:sp>
      <p:sp>
        <p:nvSpPr>
          <p:cNvPr id="6" name="Slide Number Placeholder 5"/>
          <p:cNvSpPr>
            <a:spLocks noGrp="1"/>
          </p:cNvSpPr>
          <p:nvPr>
            <p:ph type="sldNum" sz="quarter" idx="12"/>
          </p:nvPr>
        </p:nvSpPr>
        <p:spPr/>
        <p:txBody>
          <a:bodyPr/>
          <a:lstStyle/>
          <a:p>
            <a:fld id="{752FB977-8826-1A49-9D54-BA290125B332}" type="slidenum">
              <a:rPr lang="en-US" smtClean="0"/>
              <a:pPr/>
              <a:t>31</a:t>
            </a:fld>
            <a:endParaRPr lang="en-US"/>
          </a:p>
        </p:txBody>
      </p:sp>
    </p:spTree>
    <p:extLst>
      <p:ext uri="{BB962C8B-B14F-4D97-AF65-F5344CB8AC3E}">
        <p14:creationId xmlns="" xmlns:p14="http://schemas.microsoft.com/office/powerpoint/2010/main" val="14883474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938"/>
            <a:ext cx="9144000" cy="1143000"/>
          </a:xfrm>
          <a:solidFill>
            <a:schemeClr val="accent6"/>
          </a:solidFill>
        </p:spPr>
        <p:txBody>
          <a:bodyPr>
            <a:noAutofit/>
          </a:bodyPr>
          <a:lstStyle/>
          <a:p>
            <a:r>
              <a:rPr lang="id-ID" sz="3200" b="1" dirty="0"/>
              <a:t>Sistem </a:t>
            </a:r>
            <a:r>
              <a:rPr lang="en-US" sz="3200" b="1" dirty="0" err="1"/>
              <a:t>Informasi</a:t>
            </a:r>
            <a:r>
              <a:rPr lang="en-US" sz="3200" b="1" dirty="0"/>
              <a:t> Pembangunan </a:t>
            </a:r>
            <a:r>
              <a:rPr lang="id-ID" sz="3200" b="1" dirty="0"/>
              <a:t>Desa </a:t>
            </a:r>
            <a:r>
              <a:rPr lang="en-US" sz="3200" b="1" dirty="0" err="1"/>
              <a:t>dan</a:t>
            </a:r>
            <a:r>
              <a:rPr lang="en-US" sz="3200" b="1" dirty="0"/>
              <a:t> Pembangunan </a:t>
            </a:r>
            <a:r>
              <a:rPr lang="en-US" sz="3200" b="1" dirty="0" err="1"/>
              <a:t>Kawasan</a:t>
            </a:r>
            <a:r>
              <a:rPr lang="en-US" sz="3200" b="1" dirty="0"/>
              <a:t> </a:t>
            </a:r>
            <a:r>
              <a:rPr lang="en-US" sz="3200" b="1" dirty="0" smtClean="0"/>
              <a:t>Per</a:t>
            </a:r>
            <a:r>
              <a:rPr lang="id-ID" sz="3200" b="1" dirty="0" smtClean="0"/>
              <a:t>d</a:t>
            </a:r>
            <a:r>
              <a:rPr lang="en-US" sz="3200" b="1" dirty="0" err="1" smtClean="0"/>
              <a:t>esaan</a:t>
            </a:r>
            <a:r>
              <a:rPr lang="en-US" sz="3200" b="1" dirty="0" smtClean="0"/>
              <a:t> (</a:t>
            </a:r>
            <a:r>
              <a:rPr lang="en-US" sz="3200" b="1" dirty="0" err="1" smtClean="0"/>
              <a:t>Pasal</a:t>
            </a:r>
            <a:r>
              <a:rPr lang="en-US" sz="3200" b="1" dirty="0" smtClean="0"/>
              <a:t> 86)</a:t>
            </a:r>
            <a:endParaRPr lang="en-US" sz="3200" b="1" dirty="0"/>
          </a:p>
        </p:txBody>
      </p:sp>
      <p:sp>
        <p:nvSpPr>
          <p:cNvPr id="3" name="Content Placeholder 2"/>
          <p:cNvSpPr>
            <a:spLocks noGrp="1"/>
          </p:cNvSpPr>
          <p:nvPr>
            <p:ph idx="1"/>
          </p:nvPr>
        </p:nvSpPr>
        <p:spPr>
          <a:xfrm>
            <a:off x="293972" y="1387474"/>
            <a:ext cx="8392828" cy="5232421"/>
          </a:xfrm>
        </p:spPr>
        <p:txBody>
          <a:bodyPr>
            <a:normAutofit fontScale="85000" lnSpcReduction="10000"/>
          </a:bodyPr>
          <a:lstStyle/>
          <a:p>
            <a:pPr>
              <a:spcBef>
                <a:spcPts val="1128"/>
              </a:spcBef>
            </a:pPr>
            <a:r>
              <a:rPr lang="id-ID" b="1" dirty="0" smtClean="0"/>
              <a:t>Sistem Informasi di Tingkat Kabupaten</a:t>
            </a:r>
          </a:p>
          <a:p>
            <a:pPr lvl="1">
              <a:spcBef>
                <a:spcPts val="1128"/>
              </a:spcBef>
            </a:pPr>
            <a:r>
              <a:rPr lang="id-ID" dirty="0"/>
              <a:t>Pemerintah dan Pemerintah Daerah wajib mengembangkan sistem informasi Desa dan pembangunan Kawasan Perdesaan</a:t>
            </a:r>
            <a:r>
              <a:rPr lang="id-ID" dirty="0" smtClean="0"/>
              <a:t>.</a:t>
            </a:r>
            <a:r>
              <a:rPr lang="id-ID" dirty="0"/>
              <a:t> </a:t>
            </a:r>
            <a:endParaRPr lang="id-ID" dirty="0" smtClean="0"/>
          </a:p>
          <a:p>
            <a:pPr lvl="1">
              <a:spcBef>
                <a:spcPts val="1128"/>
              </a:spcBef>
            </a:pPr>
            <a:r>
              <a:rPr lang="id-ID" dirty="0" smtClean="0"/>
              <a:t>Pemerintah </a:t>
            </a:r>
            <a:r>
              <a:rPr lang="id-ID" dirty="0"/>
              <a:t>Daerah kabupaten/kota menyediakan informasi perencanaan pembangunan kabupaten/kota untuk Desa</a:t>
            </a:r>
            <a:r>
              <a:rPr lang="id-ID" dirty="0" smtClean="0"/>
              <a:t>.</a:t>
            </a:r>
            <a:endParaRPr lang="en-US" dirty="0"/>
          </a:p>
          <a:p>
            <a:pPr lvl="1">
              <a:spcBef>
                <a:spcPts val="1128"/>
              </a:spcBef>
            </a:pPr>
            <a:r>
              <a:rPr lang="id-ID" dirty="0" smtClean="0"/>
              <a:t>Desa berhak mendapatkan akses informasi melalui sistem informasi Desa yang dikembangkan oleh Pemerintah Daerah kabupaten/kota. </a:t>
            </a:r>
            <a:endParaRPr lang="en-US" dirty="0" smtClean="0"/>
          </a:p>
          <a:p>
            <a:pPr lvl="0">
              <a:spcBef>
                <a:spcPts val="1128"/>
              </a:spcBef>
            </a:pPr>
            <a:r>
              <a:rPr lang="en-US" b="1" dirty="0" err="1" smtClean="0"/>
              <a:t>Sistem</a:t>
            </a:r>
            <a:r>
              <a:rPr lang="en-US" b="1" dirty="0" smtClean="0"/>
              <a:t> </a:t>
            </a:r>
            <a:r>
              <a:rPr lang="en-US" b="1" dirty="0" err="1" smtClean="0"/>
              <a:t>Informasi</a:t>
            </a:r>
            <a:r>
              <a:rPr lang="en-US" b="1" dirty="0" smtClean="0"/>
              <a:t> di Tingkat </a:t>
            </a:r>
            <a:r>
              <a:rPr lang="en-US" b="1" dirty="0" err="1" smtClean="0"/>
              <a:t>Desa</a:t>
            </a:r>
            <a:r>
              <a:rPr lang="id-ID" b="1" dirty="0" smtClean="0"/>
              <a:t>.</a:t>
            </a:r>
            <a:endParaRPr lang="en-US" b="1" dirty="0"/>
          </a:p>
          <a:p>
            <a:pPr lvl="1">
              <a:spcBef>
                <a:spcPts val="1128"/>
              </a:spcBef>
            </a:pPr>
            <a:r>
              <a:rPr lang="id-ID" dirty="0"/>
              <a:t>Sistem informasi Desa </a:t>
            </a:r>
            <a:r>
              <a:rPr lang="id-ID" dirty="0" smtClean="0"/>
              <a:t>dikelola </a:t>
            </a:r>
            <a:r>
              <a:rPr lang="id-ID" dirty="0"/>
              <a:t>oleh Pemerintah Desa dan dapat diakses oleh masyarakat Desa dan semua pemangku kepentingan</a:t>
            </a:r>
            <a:r>
              <a:rPr lang="id-ID" dirty="0" smtClean="0"/>
              <a:t>.</a:t>
            </a:r>
            <a:endParaRPr lang="en-US" dirty="0"/>
          </a:p>
        </p:txBody>
      </p:sp>
      <p:sp>
        <p:nvSpPr>
          <p:cNvPr id="4" name="Slide Number Placeholder 3"/>
          <p:cNvSpPr>
            <a:spLocks noGrp="1"/>
          </p:cNvSpPr>
          <p:nvPr>
            <p:ph type="sldNum" sz="quarter" idx="12"/>
          </p:nvPr>
        </p:nvSpPr>
        <p:spPr/>
        <p:txBody>
          <a:bodyPr/>
          <a:lstStyle/>
          <a:p>
            <a:fld id="{752FB977-8826-1A49-9D54-BA290125B332}" type="slidenum">
              <a:rPr lang="en-US" smtClean="0"/>
              <a:pPr/>
              <a:t>32</a:t>
            </a:fld>
            <a:endParaRPr lang="en-US"/>
          </a:p>
        </p:txBody>
      </p:sp>
    </p:spTree>
    <p:extLst>
      <p:ext uri="{BB962C8B-B14F-4D97-AF65-F5344CB8AC3E}">
        <p14:creationId xmlns="" xmlns:p14="http://schemas.microsoft.com/office/powerpoint/2010/main" val="138258289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938"/>
            <a:ext cx="9144000" cy="721074"/>
          </a:xfrm>
          <a:solidFill>
            <a:schemeClr val="accent6"/>
          </a:solidFill>
        </p:spPr>
        <p:txBody>
          <a:bodyPr>
            <a:normAutofit fontScale="90000"/>
          </a:bodyPr>
          <a:lstStyle/>
          <a:p>
            <a:r>
              <a:rPr lang="en-US" b="1" dirty="0" err="1" smtClean="0"/>
              <a:t>Kerja</a:t>
            </a:r>
            <a:r>
              <a:rPr lang="en-US" b="1" dirty="0" smtClean="0"/>
              <a:t> </a:t>
            </a:r>
            <a:r>
              <a:rPr lang="en-US" b="1" dirty="0" err="1" smtClean="0"/>
              <a:t>Sama</a:t>
            </a:r>
            <a:r>
              <a:rPr lang="en-US" b="1" dirty="0" smtClean="0"/>
              <a:t> </a:t>
            </a:r>
            <a:r>
              <a:rPr lang="en-US" b="1" dirty="0" err="1" smtClean="0"/>
              <a:t>Antar</a:t>
            </a:r>
            <a:r>
              <a:rPr lang="en-US" b="1" dirty="0" smtClean="0"/>
              <a:t> </a:t>
            </a:r>
            <a:r>
              <a:rPr lang="en-US" b="1" dirty="0" err="1" smtClean="0"/>
              <a:t>Desa</a:t>
            </a:r>
            <a:r>
              <a:rPr lang="en-US" b="1" dirty="0" smtClean="0"/>
              <a:t> (</a:t>
            </a:r>
            <a:r>
              <a:rPr lang="en-US" b="1" dirty="0" err="1" smtClean="0"/>
              <a:t>pasal</a:t>
            </a:r>
            <a:r>
              <a:rPr lang="en-US" b="1" dirty="0" smtClean="0"/>
              <a:t> 92)</a:t>
            </a:r>
            <a:endParaRPr lang="en-US" b="1" dirty="0"/>
          </a:p>
        </p:txBody>
      </p:sp>
      <p:sp>
        <p:nvSpPr>
          <p:cNvPr id="3" name="Content Placeholder 2"/>
          <p:cNvSpPr>
            <a:spLocks noGrp="1"/>
          </p:cNvSpPr>
          <p:nvPr>
            <p:ph idx="1"/>
          </p:nvPr>
        </p:nvSpPr>
        <p:spPr>
          <a:xfrm>
            <a:off x="282214" y="1152309"/>
            <a:ext cx="8548707" cy="5561652"/>
          </a:xfrm>
        </p:spPr>
        <p:txBody>
          <a:bodyPr>
            <a:noAutofit/>
          </a:bodyPr>
          <a:lstStyle/>
          <a:p>
            <a:pPr>
              <a:spcBef>
                <a:spcPts val="1680"/>
              </a:spcBef>
            </a:pPr>
            <a:r>
              <a:rPr lang="fi-FI" sz="2000" dirty="0" err="1" smtClean="0"/>
              <a:t>Kerja</a:t>
            </a:r>
            <a:r>
              <a:rPr lang="fi-FI" sz="2000" dirty="0" smtClean="0"/>
              <a:t> </a:t>
            </a:r>
            <a:r>
              <a:rPr lang="fi-FI" sz="2000" dirty="0"/>
              <a:t>sama </a:t>
            </a:r>
            <a:r>
              <a:rPr lang="fi-FI" sz="2000" dirty="0" err="1"/>
              <a:t>antar-Desa</a:t>
            </a:r>
            <a:r>
              <a:rPr lang="fi-FI" sz="2000" dirty="0"/>
              <a:t> </a:t>
            </a:r>
            <a:r>
              <a:rPr lang="id-ID" sz="2000" dirty="0"/>
              <a:t>meliputi</a:t>
            </a:r>
            <a:r>
              <a:rPr lang="fi-FI" sz="2000" dirty="0"/>
              <a:t>:</a:t>
            </a:r>
            <a:endParaRPr lang="en-US" sz="2000" dirty="0"/>
          </a:p>
          <a:p>
            <a:pPr lvl="1">
              <a:spcBef>
                <a:spcPts val="1680"/>
              </a:spcBef>
            </a:pPr>
            <a:r>
              <a:rPr lang="fi-FI" sz="1600" b="1" dirty="0" err="1"/>
              <a:t>P</a:t>
            </a:r>
            <a:r>
              <a:rPr lang="fi-FI" sz="1600" b="1" dirty="0" err="1" smtClean="0"/>
              <a:t>engembangan</a:t>
            </a:r>
            <a:r>
              <a:rPr lang="es-ES" sz="1600" b="1" dirty="0" smtClean="0"/>
              <a:t> </a:t>
            </a:r>
            <a:r>
              <a:rPr lang="es-ES" sz="1600" b="1" dirty="0" err="1"/>
              <a:t>usaha</a:t>
            </a:r>
            <a:r>
              <a:rPr lang="es-ES" sz="1600" b="1" dirty="0"/>
              <a:t> </a:t>
            </a:r>
            <a:r>
              <a:rPr lang="es-ES" sz="1600" b="1" dirty="0" err="1"/>
              <a:t>bersama</a:t>
            </a:r>
            <a:r>
              <a:rPr lang="es-ES" sz="1600" b="1" dirty="0"/>
              <a:t> yang </a:t>
            </a:r>
            <a:r>
              <a:rPr lang="es-ES" sz="1600" b="1" dirty="0" err="1"/>
              <a:t>dimiliki</a:t>
            </a:r>
            <a:r>
              <a:rPr lang="es-ES" sz="1600" b="1" dirty="0"/>
              <a:t> </a:t>
            </a:r>
            <a:r>
              <a:rPr lang="es-ES" sz="1600" b="1" dirty="0" err="1"/>
              <a:t>oleh</a:t>
            </a:r>
            <a:r>
              <a:rPr lang="es-ES" sz="1600" b="1" dirty="0"/>
              <a:t> </a:t>
            </a:r>
            <a:r>
              <a:rPr lang="fi-FI" sz="1600" b="1" dirty="0" err="1"/>
              <a:t>Desa</a:t>
            </a:r>
            <a:r>
              <a:rPr lang="fi-FI" sz="1600" b="1" dirty="0"/>
              <a:t> </a:t>
            </a:r>
            <a:r>
              <a:rPr lang="fi-FI" sz="1600" b="1" dirty="0" err="1"/>
              <a:t>untuk</a:t>
            </a:r>
            <a:r>
              <a:rPr lang="fi-FI" sz="1600" b="1" dirty="0"/>
              <a:t> </a:t>
            </a:r>
            <a:r>
              <a:rPr lang="fi-FI" sz="1600" b="1" dirty="0" err="1"/>
              <a:t>mencapai</a:t>
            </a:r>
            <a:r>
              <a:rPr lang="fi-FI" sz="1600" b="1" dirty="0"/>
              <a:t> </a:t>
            </a:r>
            <a:r>
              <a:rPr lang="fi-FI" sz="1600" b="1" dirty="0" err="1"/>
              <a:t>nilai</a:t>
            </a:r>
            <a:r>
              <a:rPr lang="fi-FI" sz="1600" b="1" dirty="0"/>
              <a:t> ekonomi </a:t>
            </a:r>
            <a:r>
              <a:rPr lang="fi-FI" sz="1600" b="1" dirty="0" err="1"/>
              <a:t>yang</a:t>
            </a:r>
            <a:r>
              <a:rPr lang="fi-FI" sz="1600" b="1" dirty="0"/>
              <a:t> </a:t>
            </a:r>
            <a:r>
              <a:rPr lang="fi-FI" sz="1600" b="1" dirty="0" err="1"/>
              <a:t>berdaya</a:t>
            </a:r>
            <a:r>
              <a:rPr lang="fi-FI" sz="1600" b="1" dirty="0"/>
              <a:t> </a:t>
            </a:r>
            <a:r>
              <a:rPr lang="fi-FI" sz="1600" b="1" dirty="0" err="1"/>
              <a:t>saing</a:t>
            </a:r>
            <a:r>
              <a:rPr lang="fi-FI" sz="1600" b="1" dirty="0"/>
              <a:t>;</a:t>
            </a:r>
            <a:endParaRPr lang="en-US" sz="1600" b="1" dirty="0"/>
          </a:p>
          <a:p>
            <a:pPr lvl="1">
              <a:spcBef>
                <a:spcPts val="1680"/>
              </a:spcBef>
            </a:pPr>
            <a:r>
              <a:rPr lang="es-ES" sz="1600" dirty="0" err="1"/>
              <a:t>K</a:t>
            </a:r>
            <a:r>
              <a:rPr lang="es-ES" sz="1600" dirty="0" err="1" smtClean="0"/>
              <a:t>egiatan</a:t>
            </a:r>
            <a:r>
              <a:rPr lang="es-ES" sz="1600" dirty="0" smtClean="0"/>
              <a:t> </a:t>
            </a:r>
            <a:r>
              <a:rPr lang="fi-FI" sz="1600" dirty="0" err="1"/>
              <a:t>kemasyarakatan</a:t>
            </a:r>
            <a:r>
              <a:rPr lang="fi-FI" sz="1600" dirty="0"/>
              <a:t>,</a:t>
            </a:r>
            <a:r>
              <a:rPr lang="es-ES" sz="1600" dirty="0"/>
              <a:t> </a:t>
            </a:r>
            <a:r>
              <a:rPr lang="es-ES" sz="1600" dirty="0" err="1"/>
              <a:t>pelayanan</a:t>
            </a:r>
            <a:r>
              <a:rPr lang="es-ES" sz="1600" dirty="0"/>
              <a:t>, </a:t>
            </a:r>
            <a:r>
              <a:rPr lang="es-ES" sz="1600" dirty="0" err="1"/>
              <a:t>pembangunan</a:t>
            </a:r>
            <a:r>
              <a:rPr lang="fi-FI" sz="1600" dirty="0"/>
              <a:t>,</a:t>
            </a:r>
            <a:r>
              <a:rPr lang="es-ES" sz="1600" dirty="0"/>
              <a:t> dan </a:t>
            </a:r>
            <a:r>
              <a:rPr lang="es-ES" sz="1600" dirty="0" err="1"/>
              <a:t>pemberdayaan</a:t>
            </a:r>
            <a:r>
              <a:rPr lang="es-ES" sz="1600" dirty="0"/>
              <a:t> </a:t>
            </a:r>
            <a:r>
              <a:rPr lang="es-ES" sz="1600" dirty="0" err="1"/>
              <a:t>masyarakat</a:t>
            </a:r>
            <a:r>
              <a:rPr lang="es-ES" sz="1600" dirty="0"/>
              <a:t> </a:t>
            </a:r>
            <a:r>
              <a:rPr lang="es-ES" sz="1600" dirty="0" err="1"/>
              <a:t>antar</a:t>
            </a:r>
            <a:r>
              <a:rPr lang="fi-FI" sz="1600" dirty="0" err="1"/>
              <a:t>-Desa</a:t>
            </a:r>
            <a:r>
              <a:rPr lang="es-ES" sz="1600" dirty="0"/>
              <a:t>; dan</a:t>
            </a:r>
            <a:r>
              <a:rPr lang="fi-FI" sz="1600" dirty="0"/>
              <a:t>/</a:t>
            </a:r>
            <a:r>
              <a:rPr lang="fi-FI" sz="1600" dirty="0" err="1"/>
              <a:t>atau</a:t>
            </a:r>
            <a:endParaRPr lang="en-US" sz="1600" dirty="0"/>
          </a:p>
          <a:p>
            <a:pPr lvl="1">
              <a:spcBef>
                <a:spcPts val="1680"/>
              </a:spcBef>
            </a:pPr>
            <a:r>
              <a:rPr lang="en-US" sz="1600" dirty="0" err="1"/>
              <a:t>B</a:t>
            </a:r>
            <a:r>
              <a:rPr lang="en-US" sz="1600" dirty="0" err="1" smtClean="0"/>
              <a:t>idang</a:t>
            </a:r>
            <a:r>
              <a:rPr lang="en-US" sz="1600" dirty="0" smtClean="0"/>
              <a:t> </a:t>
            </a:r>
            <a:r>
              <a:rPr lang="en-US" sz="1600" dirty="0" err="1"/>
              <a:t>keamanan</a:t>
            </a:r>
            <a:r>
              <a:rPr lang="en-US" sz="1600" dirty="0"/>
              <a:t> </a:t>
            </a:r>
            <a:r>
              <a:rPr lang="en-US" sz="1600" dirty="0" err="1"/>
              <a:t>dan</a:t>
            </a:r>
            <a:r>
              <a:rPr lang="en-US" sz="1600" dirty="0"/>
              <a:t> </a:t>
            </a:r>
            <a:r>
              <a:rPr lang="en-US" sz="1600" dirty="0" err="1"/>
              <a:t>ketertiban</a:t>
            </a:r>
            <a:r>
              <a:rPr lang="en-US" sz="1600" dirty="0"/>
              <a:t>. </a:t>
            </a:r>
          </a:p>
          <a:p>
            <a:pPr lvl="0">
              <a:spcBef>
                <a:spcPts val="1680"/>
              </a:spcBef>
            </a:pPr>
            <a:r>
              <a:rPr lang="fi-FI" sz="2000" dirty="0" err="1"/>
              <a:t>Kerja</a:t>
            </a:r>
            <a:r>
              <a:rPr lang="fi-FI" sz="2000" dirty="0"/>
              <a:t> sama </a:t>
            </a:r>
            <a:r>
              <a:rPr lang="fi-FI" sz="2000" dirty="0" err="1"/>
              <a:t>antar-Desa</a:t>
            </a:r>
            <a:r>
              <a:rPr lang="fi-FI" sz="2000" dirty="0"/>
              <a:t> </a:t>
            </a:r>
            <a:r>
              <a:rPr lang="fi-FI" sz="2000" dirty="0" err="1"/>
              <a:t>dituangkan</a:t>
            </a:r>
            <a:r>
              <a:rPr lang="fi-FI" sz="2000" dirty="0"/>
              <a:t> </a:t>
            </a:r>
            <a:r>
              <a:rPr lang="fi-FI" sz="2000" dirty="0" err="1"/>
              <a:t>dalam</a:t>
            </a:r>
            <a:r>
              <a:rPr lang="fi-FI" sz="2000" dirty="0"/>
              <a:t> </a:t>
            </a:r>
            <a:r>
              <a:rPr lang="fi-FI" sz="2000" dirty="0" err="1"/>
              <a:t>Peraturan</a:t>
            </a:r>
            <a:r>
              <a:rPr lang="fi-FI" sz="2000" dirty="0"/>
              <a:t> </a:t>
            </a:r>
            <a:r>
              <a:rPr lang="fi-FI" sz="2000" dirty="0" err="1"/>
              <a:t>Bersama</a:t>
            </a:r>
            <a:r>
              <a:rPr lang="fi-FI" sz="2000" dirty="0"/>
              <a:t> </a:t>
            </a:r>
            <a:r>
              <a:rPr lang="fi-FI" sz="2000" dirty="0" err="1"/>
              <a:t>Kepala</a:t>
            </a:r>
            <a:r>
              <a:rPr lang="fi-FI" sz="2000" dirty="0"/>
              <a:t> </a:t>
            </a:r>
            <a:r>
              <a:rPr lang="fi-FI" sz="2000" dirty="0" err="1"/>
              <a:t>Desa</a:t>
            </a:r>
            <a:r>
              <a:rPr lang="fi-FI" sz="2000" dirty="0"/>
              <a:t> </a:t>
            </a:r>
            <a:r>
              <a:rPr lang="fi-FI" sz="2000" dirty="0" err="1"/>
              <a:t>melalui</a:t>
            </a:r>
            <a:r>
              <a:rPr lang="fi-FI" sz="2000" dirty="0"/>
              <a:t> </a:t>
            </a:r>
            <a:r>
              <a:rPr lang="fi-FI" sz="2000" dirty="0" err="1"/>
              <a:t>kesepakatan</a:t>
            </a:r>
            <a:r>
              <a:rPr lang="fi-FI" sz="2000" dirty="0"/>
              <a:t> </a:t>
            </a:r>
            <a:r>
              <a:rPr lang="fi-FI" sz="2000" b="1" dirty="0" err="1"/>
              <a:t>musyawarah</a:t>
            </a:r>
            <a:r>
              <a:rPr lang="fi-FI" sz="2000" b="1" dirty="0"/>
              <a:t> </a:t>
            </a:r>
            <a:r>
              <a:rPr lang="fi-FI" sz="2000" b="1" dirty="0" err="1"/>
              <a:t>antar-Desa</a:t>
            </a:r>
            <a:r>
              <a:rPr lang="fi-FI" sz="2000" dirty="0"/>
              <a:t>.</a:t>
            </a:r>
            <a:endParaRPr lang="en-US" sz="2000" dirty="0"/>
          </a:p>
          <a:p>
            <a:pPr lvl="0">
              <a:spcBef>
                <a:spcPts val="1680"/>
              </a:spcBef>
            </a:pPr>
            <a:r>
              <a:rPr lang="fi-FI" sz="2000" b="1" dirty="0" err="1"/>
              <a:t>Kerja</a:t>
            </a:r>
            <a:r>
              <a:rPr lang="fi-FI" sz="2000" b="1" dirty="0"/>
              <a:t> sama </a:t>
            </a:r>
            <a:r>
              <a:rPr lang="fi-FI" sz="2000" b="1" dirty="0" err="1"/>
              <a:t>antar-Desa</a:t>
            </a:r>
            <a:r>
              <a:rPr lang="fi-FI" sz="2000" b="1" dirty="0"/>
              <a:t> </a:t>
            </a:r>
            <a:r>
              <a:rPr lang="fi-FI" sz="2000" b="1" dirty="0" err="1"/>
              <a:t>dilaksanakan</a:t>
            </a:r>
            <a:r>
              <a:rPr lang="fi-FI" sz="2000" b="1" dirty="0"/>
              <a:t> </a:t>
            </a:r>
            <a:r>
              <a:rPr lang="fi-FI" sz="2000" b="1" dirty="0" err="1"/>
              <a:t>oleh</a:t>
            </a:r>
            <a:r>
              <a:rPr lang="fi-FI" sz="2000" b="1" dirty="0"/>
              <a:t> </a:t>
            </a:r>
            <a:r>
              <a:rPr lang="fi-FI" sz="2000" b="1" dirty="0" err="1"/>
              <a:t>badan</a:t>
            </a:r>
            <a:r>
              <a:rPr lang="fi-FI" sz="2000" b="1" dirty="0"/>
              <a:t> </a:t>
            </a:r>
            <a:r>
              <a:rPr lang="fi-FI" sz="2000" b="1" dirty="0" err="1"/>
              <a:t>kerja</a:t>
            </a:r>
            <a:r>
              <a:rPr lang="fi-FI" sz="2000" b="1" dirty="0"/>
              <a:t> sama </a:t>
            </a:r>
            <a:r>
              <a:rPr lang="fi-FI" sz="2000" b="1" dirty="0" err="1"/>
              <a:t>antar-Desa</a:t>
            </a:r>
            <a:r>
              <a:rPr lang="fi-FI" sz="2000" b="1" dirty="0"/>
              <a:t> </a:t>
            </a:r>
            <a:r>
              <a:rPr lang="fi-FI" sz="2000" b="1" dirty="0" err="1"/>
              <a:t>yang</a:t>
            </a:r>
            <a:r>
              <a:rPr lang="fi-FI" sz="2000" b="1" dirty="0"/>
              <a:t> </a:t>
            </a:r>
            <a:r>
              <a:rPr lang="fi-FI" sz="2000" b="1" dirty="0" err="1"/>
              <a:t>dibentuk</a:t>
            </a:r>
            <a:r>
              <a:rPr lang="fi-FI" sz="2000" b="1" dirty="0"/>
              <a:t> </a:t>
            </a:r>
            <a:r>
              <a:rPr lang="fi-FI" sz="2000" b="1" dirty="0" err="1"/>
              <a:t>melalui</a:t>
            </a:r>
            <a:r>
              <a:rPr lang="fi-FI" sz="2000" b="1" dirty="0"/>
              <a:t> </a:t>
            </a:r>
            <a:r>
              <a:rPr lang="fi-FI" sz="2000" b="1" dirty="0" err="1"/>
              <a:t>Peraturan</a:t>
            </a:r>
            <a:r>
              <a:rPr lang="fi-FI" sz="2000" b="1" dirty="0"/>
              <a:t> </a:t>
            </a:r>
            <a:r>
              <a:rPr lang="fi-FI" sz="2000" b="1" dirty="0" err="1"/>
              <a:t>Bersama</a:t>
            </a:r>
            <a:r>
              <a:rPr lang="fi-FI" sz="2000" b="1" dirty="0"/>
              <a:t> </a:t>
            </a:r>
            <a:r>
              <a:rPr lang="fi-FI" sz="2000" b="1" dirty="0" err="1"/>
              <a:t>Kepala</a:t>
            </a:r>
            <a:r>
              <a:rPr lang="fi-FI" sz="2000" b="1" dirty="0"/>
              <a:t> </a:t>
            </a:r>
            <a:r>
              <a:rPr lang="fi-FI" sz="2000" b="1" dirty="0" err="1"/>
              <a:t>Desa</a:t>
            </a:r>
            <a:r>
              <a:rPr lang="fi-FI" sz="2000" b="1" dirty="0" smtClean="0"/>
              <a:t>.</a:t>
            </a:r>
            <a:endParaRPr lang="en-US" sz="2000" b="1" dirty="0"/>
          </a:p>
        </p:txBody>
      </p:sp>
      <p:sp>
        <p:nvSpPr>
          <p:cNvPr id="4" name="Slide Number Placeholder 3"/>
          <p:cNvSpPr>
            <a:spLocks noGrp="1"/>
          </p:cNvSpPr>
          <p:nvPr>
            <p:ph type="sldNum" sz="quarter" idx="12"/>
          </p:nvPr>
        </p:nvSpPr>
        <p:spPr/>
        <p:txBody>
          <a:bodyPr/>
          <a:lstStyle/>
          <a:p>
            <a:fld id="{752FB977-8826-1A49-9D54-BA290125B332}" type="slidenum">
              <a:rPr lang="en-US" smtClean="0"/>
              <a:pPr/>
              <a:t>33</a:t>
            </a:fld>
            <a:endParaRPr lang="en-US"/>
          </a:p>
        </p:txBody>
      </p:sp>
    </p:spTree>
    <p:extLst>
      <p:ext uri="{BB962C8B-B14F-4D97-AF65-F5344CB8AC3E}">
        <p14:creationId xmlns="" xmlns:p14="http://schemas.microsoft.com/office/powerpoint/2010/main" val="55658341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938"/>
            <a:ext cx="9144000" cy="721074"/>
          </a:xfrm>
          <a:solidFill>
            <a:schemeClr val="accent6"/>
          </a:solidFill>
        </p:spPr>
        <p:txBody>
          <a:bodyPr>
            <a:normAutofit fontScale="90000"/>
          </a:bodyPr>
          <a:lstStyle/>
          <a:p>
            <a:r>
              <a:rPr lang="en-US" b="1" dirty="0" err="1" smtClean="0"/>
              <a:t>Kerja</a:t>
            </a:r>
            <a:r>
              <a:rPr lang="en-US" b="1" dirty="0" smtClean="0"/>
              <a:t> </a:t>
            </a:r>
            <a:r>
              <a:rPr lang="en-US" b="1" dirty="0" err="1" smtClean="0"/>
              <a:t>Sama</a:t>
            </a:r>
            <a:r>
              <a:rPr lang="en-US" b="1" dirty="0" smtClean="0"/>
              <a:t> </a:t>
            </a:r>
            <a:r>
              <a:rPr lang="en-US" b="1" dirty="0" err="1" smtClean="0"/>
              <a:t>Antar</a:t>
            </a:r>
            <a:r>
              <a:rPr lang="en-US" b="1" dirty="0" smtClean="0"/>
              <a:t> </a:t>
            </a:r>
            <a:r>
              <a:rPr lang="en-US" b="1" dirty="0" err="1" smtClean="0"/>
              <a:t>Desa</a:t>
            </a:r>
            <a:r>
              <a:rPr lang="en-US" b="1" dirty="0" smtClean="0"/>
              <a:t> (</a:t>
            </a:r>
            <a:r>
              <a:rPr lang="en-US" b="1" dirty="0" err="1" smtClean="0"/>
              <a:t>pasal</a:t>
            </a:r>
            <a:r>
              <a:rPr lang="en-US" b="1" dirty="0" smtClean="0"/>
              <a:t> 92)</a:t>
            </a:r>
            <a:endParaRPr lang="en-US" b="1" dirty="0"/>
          </a:p>
        </p:txBody>
      </p:sp>
      <p:sp>
        <p:nvSpPr>
          <p:cNvPr id="3" name="Content Placeholder 2"/>
          <p:cNvSpPr>
            <a:spLocks noGrp="1"/>
          </p:cNvSpPr>
          <p:nvPr>
            <p:ph idx="1"/>
          </p:nvPr>
        </p:nvSpPr>
        <p:spPr>
          <a:xfrm>
            <a:off x="282214" y="1093517"/>
            <a:ext cx="8548707" cy="5620444"/>
          </a:xfrm>
        </p:spPr>
        <p:txBody>
          <a:bodyPr>
            <a:noAutofit/>
          </a:bodyPr>
          <a:lstStyle/>
          <a:p>
            <a:pPr lvl="0">
              <a:spcBef>
                <a:spcPts val="1680"/>
              </a:spcBef>
            </a:pPr>
            <a:r>
              <a:rPr lang="en-US" sz="2000" b="1" dirty="0" err="1" smtClean="0"/>
              <a:t>Musyawarah</a:t>
            </a:r>
            <a:r>
              <a:rPr lang="en-US" sz="2000" b="1" dirty="0" smtClean="0"/>
              <a:t> </a:t>
            </a:r>
            <a:r>
              <a:rPr lang="en-US" sz="2000" b="1" dirty="0" err="1" smtClean="0"/>
              <a:t>antar-Desa</a:t>
            </a:r>
            <a:r>
              <a:rPr lang="en-US" sz="2000" b="1" dirty="0" smtClean="0"/>
              <a:t> </a:t>
            </a:r>
            <a:r>
              <a:rPr lang="en-US" sz="2000" dirty="0" err="1" smtClean="0"/>
              <a:t>membahas</a:t>
            </a:r>
            <a:r>
              <a:rPr lang="en-US" sz="2000" dirty="0" smtClean="0"/>
              <a:t> </a:t>
            </a:r>
            <a:r>
              <a:rPr lang="en-US" sz="2000" dirty="0" err="1" smtClean="0"/>
              <a:t>hal</a:t>
            </a:r>
            <a:r>
              <a:rPr lang="en-US" sz="2000" dirty="0" smtClean="0"/>
              <a:t> yang </a:t>
            </a:r>
            <a:r>
              <a:rPr lang="en-US" sz="2000" dirty="0" err="1" smtClean="0"/>
              <a:t>berkaitan</a:t>
            </a:r>
            <a:r>
              <a:rPr lang="en-US" sz="2000" dirty="0" smtClean="0"/>
              <a:t> </a:t>
            </a:r>
            <a:r>
              <a:rPr lang="en-US" sz="2000" dirty="0" err="1" smtClean="0"/>
              <a:t>dengan</a:t>
            </a:r>
            <a:r>
              <a:rPr lang="en-US" sz="2000" dirty="0" smtClean="0"/>
              <a:t>:</a:t>
            </a:r>
          </a:p>
          <a:p>
            <a:pPr lvl="1">
              <a:spcBef>
                <a:spcPts val="1680"/>
              </a:spcBef>
            </a:pPr>
            <a:r>
              <a:rPr lang="en-US" sz="1600" dirty="0" err="1" smtClean="0"/>
              <a:t>pembentukan</a:t>
            </a:r>
            <a:r>
              <a:rPr lang="en-US" sz="1600" dirty="0" smtClean="0"/>
              <a:t> </a:t>
            </a:r>
            <a:r>
              <a:rPr lang="en-US" sz="1600" dirty="0" err="1" smtClean="0"/>
              <a:t>lembaga</a:t>
            </a:r>
            <a:r>
              <a:rPr lang="en-US" sz="1600" dirty="0" smtClean="0"/>
              <a:t> </a:t>
            </a:r>
            <a:r>
              <a:rPr lang="en-US" sz="1600" dirty="0" err="1" smtClean="0"/>
              <a:t>antar-Desa</a:t>
            </a:r>
            <a:r>
              <a:rPr lang="en-US" sz="1600" dirty="0" smtClean="0"/>
              <a:t>;</a:t>
            </a:r>
          </a:p>
          <a:p>
            <a:pPr lvl="1">
              <a:spcBef>
                <a:spcPts val="1680"/>
              </a:spcBef>
            </a:pPr>
            <a:r>
              <a:rPr lang="fi-FI" sz="1600" dirty="0" err="1" smtClean="0"/>
              <a:t>pelaksanaan</a:t>
            </a:r>
            <a:r>
              <a:rPr lang="fi-FI" sz="1600" dirty="0" smtClean="0"/>
              <a:t> </a:t>
            </a:r>
            <a:r>
              <a:rPr lang="fi-FI" sz="1600" dirty="0" err="1" smtClean="0"/>
              <a:t>program</a:t>
            </a:r>
            <a:r>
              <a:rPr lang="fi-FI" sz="1600" dirty="0" smtClean="0"/>
              <a:t> </a:t>
            </a:r>
            <a:r>
              <a:rPr lang="fi-FI" sz="1600" dirty="0" err="1" smtClean="0"/>
              <a:t>Pemerintah</a:t>
            </a:r>
            <a:r>
              <a:rPr lang="fi-FI" sz="1600" dirty="0" smtClean="0"/>
              <a:t> </a:t>
            </a:r>
            <a:r>
              <a:rPr lang="fi-FI" sz="1600" dirty="0" err="1" smtClean="0"/>
              <a:t>dan</a:t>
            </a:r>
            <a:r>
              <a:rPr lang="fi-FI" sz="1600" dirty="0" smtClean="0"/>
              <a:t> </a:t>
            </a:r>
            <a:r>
              <a:rPr lang="fi-FI" sz="1600" dirty="0" err="1" smtClean="0"/>
              <a:t>Pemerintah</a:t>
            </a:r>
            <a:r>
              <a:rPr lang="fi-FI" sz="1600" dirty="0" smtClean="0"/>
              <a:t> </a:t>
            </a:r>
            <a:r>
              <a:rPr lang="fi-FI" sz="1600" dirty="0" err="1" smtClean="0"/>
              <a:t>Daerah</a:t>
            </a:r>
            <a:r>
              <a:rPr lang="fi-FI" sz="1600" dirty="0" smtClean="0"/>
              <a:t> </a:t>
            </a:r>
            <a:r>
              <a:rPr lang="fi-FI" sz="1600" dirty="0" err="1" smtClean="0"/>
              <a:t>yang</a:t>
            </a:r>
            <a:r>
              <a:rPr lang="fi-FI" sz="1600" dirty="0" smtClean="0"/>
              <a:t> </a:t>
            </a:r>
            <a:r>
              <a:rPr lang="fi-FI" sz="1600" dirty="0" err="1" smtClean="0"/>
              <a:t>dapat</a:t>
            </a:r>
            <a:r>
              <a:rPr lang="fi-FI" sz="1600" dirty="0" smtClean="0"/>
              <a:t> </a:t>
            </a:r>
            <a:r>
              <a:rPr lang="fi-FI" sz="1600" dirty="0" err="1" smtClean="0"/>
              <a:t>dilaksanakan</a:t>
            </a:r>
            <a:r>
              <a:rPr lang="fi-FI" sz="1600" dirty="0" smtClean="0"/>
              <a:t> </a:t>
            </a:r>
            <a:r>
              <a:rPr lang="fi-FI" sz="1600" dirty="0" err="1" smtClean="0"/>
              <a:t>melalui</a:t>
            </a:r>
            <a:r>
              <a:rPr lang="fi-FI" sz="1600" dirty="0" smtClean="0"/>
              <a:t> </a:t>
            </a:r>
            <a:r>
              <a:rPr lang="fi-FI" sz="1600" dirty="0" err="1" smtClean="0"/>
              <a:t>skema</a:t>
            </a:r>
            <a:r>
              <a:rPr lang="fi-FI" sz="1600" dirty="0" smtClean="0"/>
              <a:t> </a:t>
            </a:r>
            <a:r>
              <a:rPr lang="fi-FI" sz="1600" dirty="0" err="1" smtClean="0"/>
              <a:t>kerja</a:t>
            </a:r>
            <a:r>
              <a:rPr lang="fi-FI" sz="1600" dirty="0" smtClean="0"/>
              <a:t> sama </a:t>
            </a:r>
            <a:r>
              <a:rPr lang="fi-FI" sz="1600" dirty="0" err="1" smtClean="0"/>
              <a:t>antar-Desa</a:t>
            </a:r>
            <a:r>
              <a:rPr lang="fi-FI" sz="1600" dirty="0" smtClean="0"/>
              <a:t>; </a:t>
            </a:r>
            <a:endParaRPr lang="en-US" sz="1600" dirty="0" smtClean="0"/>
          </a:p>
          <a:p>
            <a:pPr lvl="1">
              <a:spcBef>
                <a:spcPts val="1680"/>
              </a:spcBef>
            </a:pPr>
            <a:r>
              <a:rPr lang="fi-FI" sz="1600" dirty="0" err="1" smtClean="0"/>
              <a:t>perencanaan</a:t>
            </a:r>
            <a:r>
              <a:rPr lang="fi-FI" sz="1600" dirty="0" smtClean="0"/>
              <a:t>, </a:t>
            </a:r>
            <a:r>
              <a:rPr lang="fi-FI" sz="1600" dirty="0" err="1" smtClean="0"/>
              <a:t>pelaksanaan</a:t>
            </a:r>
            <a:r>
              <a:rPr lang="fi-FI" sz="1600" dirty="0" smtClean="0"/>
              <a:t>, </a:t>
            </a:r>
            <a:r>
              <a:rPr lang="fi-FI" sz="1600" dirty="0" err="1" smtClean="0"/>
              <a:t>dan</a:t>
            </a:r>
            <a:r>
              <a:rPr lang="fi-FI" sz="1600" dirty="0" smtClean="0"/>
              <a:t> </a:t>
            </a:r>
            <a:r>
              <a:rPr lang="fi-FI" sz="1600" dirty="0" err="1" smtClean="0"/>
              <a:t>pemantauan</a:t>
            </a:r>
            <a:r>
              <a:rPr lang="fi-FI" sz="1600" dirty="0" smtClean="0"/>
              <a:t> </a:t>
            </a:r>
            <a:r>
              <a:rPr lang="fi-FI" sz="1600" dirty="0" err="1" smtClean="0"/>
              <a:t>program</a:t>
            </a:r>
            <a:r>
              <a:rPr lang="fi-FI" sz="1600" dirty="0" smtClean="0"/>
              <a:t> </a:t>
            </a:r>
            <a:r>
              <a:rPr lang="fi-FI" sz="1600" dirty="0" err="1" smtClean="0"/>
              <a:t>pembangunan</a:t>
            </a:r>
            <a:r>
              <a:rPr lang="fi-FI" sz="1600" dirty="0" smtClean="0"/>
              <a:t> </a:t>
            </a:r>
            <a:r>
              <a:rPr lang="fi-FI" sz="1600" dirty="0" err="1" smtClean="0"/>
              <a:t>antar-Desa</a:t>
            </a:r>
            <a:r>
              <a:rPr lang="fi-FI" sz="1600" dirty="0" smtClean="0"/>
              <a:t>;</a:t>
            </a:r>
            <a:endParaRPr lang="en-US" sz="1600" dirty="0" smtClean="0"/>
          </a:p>
          <a:p>
            <a:pPr lvl="1">
              <a:spcBef>
                <a:spcPts val="1680"/>
              </a:spcBef>
            </a:pPr>
            <a:r>
              <a:rPr lang="id-ID" sz="1600" b="1" dirty="0" smtClean="0"/>
              <a:t>pengalokasian anggaran untuk </a:t>
            </a:r>
            <a:r>
              <a:rPr lang="en-US" sz="1600" b="1" dirty="0" smtClean="0"/>
              <a:t>P</a:t>
            </a:r>
            <a:r>
              <a:rPr lang="id-ID" sz="1600" b="1" dirty="0" smtClean="0"/>
              <a:t>embangunan Desa, antar-Desa, dan Kawasan Perdesaan;</a:t>
            </a:r>
            <a:endParaRPr lang="en-US" sz="1600" b="1" dirty="0" smtClean="0"/>
          </a:p>
          <a:p>
            <a:pPr lvl="1">
              <a:spcBef>
                <a:spcPts val="1680"/>
              </a:spcBef>
            </a:pPr>
            <a:r>
              <a:rPr lang="en-US" sz="1600" dirty="0" err="1" smtClean="0"/>
              <a:t>masukan</a:t>
            </a:r>
            <a:r>
              <a:rPr lang="en-US" sz="1600" dirty="0" smtClean="0"/>
              <a:t> </a:t>
            </a:r>
            <a:r>
              <a:rPr lang="en-US" sz="1600" dirty="0" err="1" smtClean="0"/>
              <a:t>terhadap</a:t>
            </a:r>
            <a:r>
              <a:rPr lang="en-US" sz="1600" dirty="0" smtClean="0"/>
              <a:t> program </a:t>
            </a:r>
            <a:r>
              <a:rPr lang="en-US" sz="1600" dirty="0" err="1" smtClean="0"/>
              <a:t>Pemerintah</a:t>
            </a:r>
            <a:r>
              <a:rPr lang="en-US" sz="1600" dirty="0" smtClean="0"/>
              <a:t> Daerah </a:t>
            </a:r>
            <a:r>
              <a:rPr lang="en-US" sz="1600" dirty="0" err="1" smtClean="0"/>
              <a:t>tempat</a:t>
            </a:r>
            <a:r>
              <a:rPr lang="en-US" sz="1600" dirty="0" smtClean="0"/>
              <a:t> </a:t>
            </a:r>
            <a:r>
              <a:rPr lang="en-US" sz="1600" dirty="0" err="1" smtClean="0"/>
              <a:t>Desa</a:t>
            </a:r>
            <a:r>
              <a:rPr lang="en-US" sz="1600" dirty="0" smtClean="0"/>
              <a:t> </a:t>
            </a:r>
            <a:r>
              <a:rPr lang="en-US" sz="1600" dirty="0" err="1" smtClean="0"/>
              <a:t>tersebut</a:t>
            </a:r>
            <a:r>
              <a:rPr lang="en-US" sz="1600" dirty="0" smtClean="0"/>
              <a:t> </a:t>
            </a:r>
            <a:r>
              <a:rPr lang="en-US" sz="1600" dirty="0" err="1" smtClean="0"/>
              <a:t>berada</a:t>
            </a:r>
            <a:r>
              <a:rPr lang="en-US" sz="1600" dirty="0" smtClean="0"/>
              <a:t>; </a:t>
            </a:r>
            <a:r>
              <a:rPr lang="en-US" sz="1600" dirty="0" err="1" smtClean="0"/>
              <a:t>dan</a:t>
            </a:r>
            <a:endParaRPr lang="en-US" sz="1600" dirty="0" smtClean="0"/>
          </a:p>
          <a:p>
            <a:pPr lvl="1">
              <a:spcBef>
                <a:spcPts val="1680"/>
              </a:spcBef>
            </a:pPr>
            <a:r>
              <a:rPr lang="fi-FI" sz="1600" dirty="0" err="1" smtClean="0"/>
              <a:t>kegiatan</a:t>
            </a:r>
            <a:r>
              <a:rPr lang="fi-FI" sz="1600" dirty="0" smtClean="0"/>
              <a:t> </a:t>
            </a:r>
            <a:r>
              <a:rPr lang="fi-FI" sz="1600" dirty="0" err="1" smtClean="0"/>
              <a:t>lainnya</a:t>
            </a:r>
            <a:r>
              <a:rPr lang="fi-FI" sz="1600" dirty="0" smtClean="0"/>
              <a:t> </a:t>
            </a:r>
            <a:r>
              <a:rPr lang="fi-FI" sz="1600" dirty="0" err="1" smtClean="0"/>
              <a:t>yang</a:t>
            </a:r>
            <a:r>
              <a:rPr lang="fi-FI" sz="1600" dirty="0" smtClean="0"/>
              <a:t> </a:t>
            </a:r>
            <a:r>
              <a:rPr lang="fi-FI" sz="1600" dirty="0" err="1" smtClean="0"/>
              <a:t>dapat</a:t>
            </a:r>
            <a:r>
              <a:rPr lang="fi-FI" sz="1600" dirty="0" smtClean="0"/>
              <a:t> </a:t>
            </a:r>
            <a:r>
              <a:rPr lang="fi-FI" sz="1600" dirty="0" err="1" smtClean="0"/>
              <a:t>diselenggarakan</a:t>
            </a:r>
            <a:r>
              <a:rPr lang="fi-FI" sz="1600" dirty="0" smtClean="0"/>
              <a:t> </a:t>
            </a:r>
            <a:r>
              <a:rPr lang="fi-FI" sz="1600" dirty="0" err="1" smtClean="0"/>
              <a:t>melalui</a:t>
            </a:r>
            <a:r>
              <a:rPr lang="fi-FI" sz="1600" dirty="0" smtClean="0"/>
              <a:t> </a:t>
            </a:r>
            <a:r>
              <a:rPr lang="fi-FI" sz="1600" dirty="0" err="1" smtClean="0"/>
              <a:t>kerja</a:t>
            </a:r>
            <a:r>
              <a:rPr lang="fi-FI" sz="1600" dirty="0" smtClean="0"/>
              <a:t> sama </a:t>
            </a:r>
            <a:r>
              <a:rPr lang="fi-FI" sz="1600" dirty="0" err="1" smtClean="0"/>
              <a:t>antar-Desa</a:t>
            </a:r>
            <a:r>
              <a:rPr lang="fi-FI" sz="1600" dirty="0" smtClean="0"/>
              <a:t>. </a:t>
            </a:r>
            <a:endParaRPr lang="en-US" sz="1600" dirty="0" smtClean="0"/>
          </a:p>
          <a:p>
            <a:pPr lvl="0">
              <a:spcBef>
                <a:spcPts val="1680"/>
              </a:spcBef>
            </a:pPr>
            <a:r>
              <a:rPr lang="fi-FI" sz="2000" dirty="0" err="1" smtClean="0"/>
              <a:t>Dalam</a:t>
            </a:r>
            <a:r>
              <a:rPr lang="fi-FI" sz="2000" dirty="0" smtClean="0"/>
              <a:t> </a:t>
            </a:r>
            <a:r>
              <a:rPr lang="fi-FI" sz="2000" dirty="0" err="1" smtClean="0"/>
              <a:t>melaksanakan</a:t>
            </a:r>
            <a:r>
              <a:rPr lang="fi-FI" sz="2000" dirty="0" smtClean="0"/>
              <a:t> </a:t>
            </a:r>
            <a:r>
              <a:rPr lang="fi-FI" sz="2000" dirty="0" err="1" smtClean="0"/>
              <a:t>pembangunan</a:t>
            </a:r>
            <a:r>
              <a:rPr lang="fi-FI" sz="2000" dirty="0" smtClean="0"/>
              <a:t> </a:t>
            </a:r>
            <a:r>
              <a:rPr lang="fi-FI" sz="2000" dirty="0" err="1" smtClean="0"/>
              <a:t>antar-Desa</a:t>
            </a:r>
            <a:r>
              <a:rPr lang="fi-FI" sz="2000" dirty="0" smtClean="0"/>
              <a:t>, </a:t>
            </a:r>
            <a:r>
              <a:rPr lang="id-ID" sz="2000" dirty="0" smtClean="0"/>
              <a:t>b</a:t>
            </a:r>
            <a:r>
              <a:rPr lang="fi-FI" sz="2000" dirty="0" err="1" smtClean="0"/>
              <a:t>adan</a:t>
            </a:r>
            <a:r>
              <a:rPr lang="fi-FI" sz="2000" dirty="0" smtClean="0"/>
              <a:t> </a:t>
            </a:r>
            <a:r>
              <a:rPr lang="id-ID" sz="2000" dirty="0" smtClean="0"/>
              <a:t>k</a:t>
            </a:r>
            <a:r>
              <a:rPr lang="fi-FI" sz="2000" dirty="0" err="1" smtClean="0"/>
              <a:t>erja</a:t>
            </a:r>
            <a:r>
              <a:rPr lang="fi-FI" sz="2000" dirty="0" smtClean="0"/>
              <a:t> </a:t>
            </a:r>
            <a:r>
              <a:rPr lang="id-ID" sz="2000" dirty="0" smtClean="0"/>
              <a:t>s</a:t>
            </a:r>
            <a:r>
              <a:rPr lang="fi-FI" sz="2000" dirty="0" err="1" smtClean="0"/>
              <a:t>ama</a:t>
            </a:r>
            <a:r>
              <a:rPr lang="fi-FI" sz="2000" dirty="0" smtClean="0"/>
              <a:t> </a:t>
            </a:r>
            <a:r>
              <a:rPr lang="id-ID" sz="2000" dirty="0" smtClean="0"/>
              <a:t>a</a:t>
            </a:r>
            <a:r>
              <a:rPr lang="fi-FI" sz="2000" dirty="0" err="1" smtClean="0"/>
              <a:t>ntar</a:t>
            </a:r>
            <a:r>
              <a:rPr lang="id-ID" sz="2000" dirty="0" smtClean="0"/>
              <a:t>- </a:t>
            </a:r>
            <a:r>
              <a:rPr lang="fi-FI" sz="2000" dirty="0" err="1" smtClean="0"/>
              <a:t>Desa</a:t>
            </a:r>
            <a:r>
              <a:rPr lang="fi-FI" sz="2000" dirty="0" smtClean="0"/>
              <a:t> </a:t>
            </a:r>
            <a:r>
              <a:rPr lang="fi-FI" sz="2000" dirty="0" err="1" smtClean="0"/>
              <a:t>dapat</a:t>
            </a:r>
            <a:r>
              <a:rPr lang="fi-FI" sz="2000" dirty="0" smtClean="0"/>
              <a:t> </a:t>
            </a:r>
            <a:r>
              <a:rPr lang="fi-FI" sz="2000" dirty="0" err="1" smtClean="0"/>
              <a:t>membentuk</a:t>
            </a:r>
            <a:r>
              <a:rPr lang="fi-FI" sz="2000" dirty="0" smtClean="0"/>
              <a:t> </a:t>
            </a:r>
            <a:r>
              <a:rPr lang="fi-FI" sz="2000" dirty="0" err="1" smtClean="0"/>
              <a:t>kelompok/lembaga</a:t>
            </a:r>
            <a:r>
              <a:rPr lang="fi-FI" sz="2000" dirty="0" smtClean="0"/>
              <a:t> </a:t>
            </a:r>
            <a:r>
              <a:rPr lang="fi-FI" sz="2000" dirty="0" err="1" smtClean="0"/>
              <a:t>sesuai</a:t>
            </a:r>
            <a:r>
              <a:rPr lang="fi-FI" sz="2000" dirty="0" smtClean="0"/>
              <a:t> </a:t>
            </a:r>
            <a:r>
              <a:rPr lang="fi-FI" sz="2000" dirty="0" err="1" smtClean="0"/>
              <a:t>dengan</a:t>
            </a:r>
            <a:r>
              <a:rPr lang="fi-FI" sz="2000" dirty="0" smtClean="0"/>
              <a:t> </a:t>
            </a:r>
            <a:r>
              <a:rPr lang="fi-FI" sz="2000" dirty="0" err="1" smtClean="0"/>
              <a:t>kebutuhan</a:t>
            </a:r>
            <a:r>
              <a:rPr lang="fi-FI" sz="2000" dirty="0"/>
              <a:t> </a:t>
            </a:r>
            <a:endParaRPr lang="en-US" sz="2000" b="1" dirty="0" smtClean="0"/>
          </a:p>
          <a:p>
            <a:pPr lvl="0">
              <a:spcBef>
                <a:spcPts val="1680"/>
              </a:spcBef>
            </a:pPr>
            <a:r>
              <a:rPr lang="fi-FI" sz="2000" dirty="0" err="1" smtClean="0"/>
              <a:t>Dalam</a:t>
            </a:r>
            <a:r>
              <a:rPr lang="fi-FI" sz="2000" dirty="0" smtClean="0"/>
              <a:t> </a:t>
            </a:r>
            <a:r>
              <a:rPr lang="fi-FI" sz="2000" dirty="0" err="1" smtClean="0"/>
              <a:t>pelayanan</a:t>
            </a:r>
            <a:r>
              <a:rPr lang="fi-FI" sz="2000" dirty="0" smtClean="0"/>
              <a:t> </a:t>
            </a:r>
            <a:r>
              <a:rPr lang="fi-FI" sz="2000" dirty="0" err="1" smtClean="0"/>
              <a:t>usaha</a:t>
            </a:r>
            <a:r>
              <a:rPr lang="fi-FI" sz="2000" dirty="0" smtClean="0"/>
              <a:t> </a:t>
            </a:r>
            <a:r>
              <a:rPr lang="fi-FI" sz="2000" dirty="0" err="1" smtClean="0"/>
              <a:t>antar-Desa</a:t>
            </a:r>
            <a:r>
              <a:rPr lang="fi-FI" sz="2000" dirty="0" smtClean="0"/>
              <a:t> </a:t>
            </a:r>
            <a:r>
              <a:rPr lang="fi-FI" sz="2000" dirty="0" err="1" smtClean="0"/>
              <a:t>dapat</a:t>
            </a:r>
            <a:r>
              <a:rPr lang="fi-FI" sz="2000" dirty="0" smtClean="0"/>
              <a:t> </a:t>
            </a:r>
            <a:r>
              <a:rPr lang="fi-FI" sz="2000" dirty="0" err="1" smtClean="0"/>
              <a:t>dibentuk</a:t>
            </a:r>
            <a:r>
              <a:rPr lang="fi-FI" sz="2000" dirty="0" smtClean="0"/>
              <a:t> BUM </a:t>
            </a:r>
            <a:r>
              <a:rPr lang="fi-FI" sz="2000" dirty="0" err="1" smtClean="0"/>
              <a:t>Desa</a:t>
            </a:r>
            <a:r>
              <a:rPr lang="fi-FI" sz="2000" dirty="0" smtClean="0"/>
              <a:t> </a:t>
            </a:r>
            <a:r>
              <a:rPr lang="fi-FI" sz="2000" dirty="0" err="1" smtClean="0"/>
              <a:t>yang</a:t>
            </a:r>
            <a:r>
              <a:rPr lang="fi-FI" sz="2000" dirty="0" smtClean="0"/>
              <a:t> </a:t>
            </a:r>
            <a:r>
              <a:rPr lang="fi-FI" sz="2000" dirty="0" err="1" smtClean="0"/>
              <a:t>merupakan</a:t>
            </a:r>
            <a:r>
              <a:rPr lang="fi-FI" sz="2000" dirty="0" smtClean="0"/>
              <a:t> </a:t>
            </a:r>
            <a:r>
              <a:rPr lang="fi-FI" sz="2000" dirty="0" err="1" smtClean="0"/>
              <a:t>milik</a:t>
            </a:r>
            <a:r>
              <a:rPr lang="fi-FI" sz="2000" dirty="0" smtClean="0"/>
              <a:t> 2 (</a:t>
            </a:r>
            <a:r>
              <a:rPr lang="fi-FI" sz="2000" dirty="0" err="1" smtClean="0"/>
              <a:t>dua</a:t>
            </a:r>
            <a:r>
              <a:rPr lang="fi-FI" sz="2000" dirty="0" smtClean="0"/>
              <a:t>) </a:t>
            </a:r>
            <a:r>
              <a:rPr lang="fi-FI" sz="2000" dirty="0" err="1" smtClean="0"/>
              <a:t>Desa</a:t>
            </a:r>
            <a:r>
              <a:rPr lang="fi-FI" sz="2000" dirty="0" smtClean="0"/>
              <a:t> </a:t>
            </a:r>
            <a:r>
              <a:rPr lang="fi-FI" sz="2000" dirty="0" err="1" smtClean="0"/>
              <a:t>atau</a:t>
            </a:r>
            <a:r>
              <a:rPr lang="fi-FI" sz="2000" dirty="0" smtClean="0"/>
              <a:t> </a:t>
            </a:r>
            <a:r>
              <a:rPr lang="fi-FI" sz="2000" dirty="0" err="1" smtClean="0"/>
              <a:t>lebih</a:t>
            </a:r>
            <a:r>
              <a:rPr lang="fi-FI" sz="2000" dirty="0"/>
              <a:t>.</a:t>
            </a:r>
            <a:endParaRPr lang="en-US" sz="2000" b="1" dirty="0"/>
          </a:p>
        </p:txBody>
      </p:sp>
      <p:sp>
        <p:nvSpPr>
          <p:cNvPr id="4" name="Slide Number Placeholder 3"/>
          <p:cNvSpPr>
            <a:spLocks noGrp="1"/>
          </p:cNvSpPr>
          <p:nvPr>
            <p:ph type="sldNum" sz="quarter" idx="12"/>
          </p:nvPr>
        </p:nvSpPr>
        <p:spPr/>
        <p:txBody>
          <a:bodyPr/>
          <a:lstStyle/>
          <a:p>
            <a:fld id="{752FB977-8826-1A49-9D54-BA290125B332}" type="slidenum">
              <a:rPr lang="en-US" smtClean="0"/>
              <a:pPr/>
              <a:t>34</a:t>
            </a:fld>
            <a:endParaRPr lang="en-US"/>
          </a:p>
        </p:txBody>
      </p:sp>
    </p:spTree>
    <p:extLst>
      <p:ext uri="{BB962C8B-B14F-4D97-AF65-F5344CB8AC3E}">
        <p14:creationId xmlns="" xmlns:p14="http://schemas.microsoft.com/office/powerpoint/2010/main" val="201717282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55188" y="276117"/>
            <a:ext cx="9221628" cy="6581885"/>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algn="ctr"/>
            <a:endParaRPr lang="en-GB" dirty="0">
              <a:solidFill>
                <a:srgbClr val="000000"/>
              </a:solidFill>
            </a:endParaRPr>
          </a:p>
        </p:txBody>
      </p:sp>
      <p:sp>
        <p:nvSpPr>
          <p:cNvPr id="3" name="Oval 2"/>
          <p:cNvSpPr/>
          <p:nvPr/>
        </p:nvSpPr>
        <p:spPr>
          <a:xfrm>
            <a:off x="5748463" y="5215061"/>
            <a:ext cx="1421902" cy="106680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0000"/>
                </a:solidFill>
              </a:rPr>
              <a:t>Program/</a:t>
            </a:r>
            <a:r>
              <a:rPr lang="en-GB" sz="1400" dirty="0" err="1" smtClean="0">
                <a:solidFill>
                  <a:srgbClr val="000000"/>
                </a:solidFill>
              </a:rPr>
              <a:t>Kegiatan</a:t>
            </a:r>
            <a:endParaRPr lang="en-GB" sz="1400" dirty="0">
              <a:solidFill>
                <a:srgbClr val="000000"/>
              </a:solidFill>
            </a:endParaRPr>
          </a:p>
        </p:txBody>
      </p:sp>
      <p:sp>
        <p:nvSpPr>
          <p:cNvPr id="4" name="Oval 3"/>
          <p:cNvSpPr/>
          <p:nvPr/>
        </p:nvSpPr>
        <p:spPr>
          <a:xfrm>
            <a:off x="4827254" y="4392504"/>
            <a:ext cx="1316627" cy="990600"/>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0000"/>
                </a:solidFill>
              </a:rPr>
              <a:t>Program/</a:t>
            </a:r>
            <a:r>
              <a:rPr lang="en-GB" sz="1400" dirty="0" err="1" smtClean="0">
                <a:solidFill>
                  <a:srgbClr val="000000"/>
                </a:solidFill>
              </a:rPr>
              <a:t>Kegiatan</a:t>
            </a:r>
            <a:endParaRPr lang="en-GB" sz="1400" dirty="0">
              <a:solidFill>
                <a:srgbClr val="000000"/>
              </a:solidFill>
            </a:endParaRPr>
          </a:p>
        </p:txBody>
      </p:sp>
      <p:sp>
        <p:nvSpPr>
          <p:cNvPr id="5" name="Oval 4"/>
          <p:cNvSpPr/>
          <p:nvPr/>
        </p:nvSpPr>
        <p:spPr>
          <a:xfrm>
            <a:off x="6930050" y="4148261"/>
            <a:ext cx="1370514" cy="10668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Program/ </a:t>
            </a:r>
            <a:r>
              <a:rPr lang="en-GB" sz="1400" dirty="0" err="1" smtClean="0">
                <a:solidFill>
                  <a:schemeClr val="tx1"/>
                </a:solidFill>
              </a:rPr>
              <a:t>Kegiaran</a:t>
            </a:r>
            <a:endParaRPr lang="en-GB" sz="1400" dirty="0">
              <a:solidFill>
                <a:schemeClr val="tx1"/>
              </a:solidFill>
            </a:endParaRPr>
          </a:p>
        </p:txBody>
      </p:sp>
      <p:cxnSp>
        <p:nvCxnSpPr>
          <p:cNvPr id="9" name="Straight Arrow Connector 8"/>
          <p:cNvCxnSpPr/>
          <p:nvPr/>
        </p:nvCxnSpPr>
        <p:spPr>
          <a:xfrm>
            <a:off x="6459414" y="3230545"/>
            <a:ext cx="1066800" cy="92135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endCxn id="4" idx="0"/>
          </p:cNvCxnSpPr>
          <p:nvPr/>
        </p:nvCxnSpPr>
        <p:spPr>
          <a:xfrm flipH="1">
            <a:off x="5485568" y="3230545"/>
            <a:ext cx="262897" cy="116196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endCxn id="3" idx="0"/>
          </p:cNvCxnSpPr>
          <p:nvPr/>
        </p:nvCxnSpPr>
        <p:spPr>
          <a:xfrm>
            <a:off x="6252824" y="3078679"/>
            <a:ext cx="206591" cy="213638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5215477" y="3104081"/>
            <a:ext cx="1954889" cy="952499"/>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err="1" smtClean="0">
                <a:solidFill>
                  <a:schemeClr val="tx1"/>
                </a:solidFill>
              </a:rPr>
              <a:t>Pemerintahan</a:t>
            </a:r>
            <a:r>
              <a:rPr lang="en-GB" sz="1400" b="1" dirty="0" smtClean="0">
                <a:solidFill>
                  <a:schemeClr val="tx1"/>
                </a:solidFill>
              </a:rPr>
              <a:t> </a:t>
            </a:r>
            <a:r>
              <a:rPr lang="en-GB" sz="1400" b="1" dirty="0" err="1" smtClean="0">
                <a:solidFill>
                  <a:schemeClr val="tx1"/>
                </a:solidFill>
              </a:rPr>
              <a:t>Desa</a:t>
            </a:r>
            <a:endParaRPr lang="en-GB" sz="1400" b="1" dirty="0">
              <a:solidFill>
                <a:schemeClr val="tx1"/>
              </a:solidFill>
            </a:endParaRPr>
          </a:p>
        </p:txBody>
      </p:sp>
      <p:sp>
        <p:nvSpPr>
          <p:cNvPr id="13" name="Oval 12"/>
          <p:cNvSpPr/>
          <p:nvPr/>
        </p:nvSpPr>
        <p:spPr>
          <a:xfrm>
            <a:off x="1513126" y="431800"/>
            <a:ext cx="6232681" cy="2235200"/>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err="1">
                <a:solidFill>
                  <a:srgbClr val="000000"/>
                </a:solidFill>
              </a:rPr>
              <a:t>Pemerintahan</a:t>
            </a:r>
            <a:r>
              <a:rPr lang="en-GB" b="1" dirty="0">
                <a:solidFill>
                  <a:srgbClr val="000000"/>
                </a:solidFill>
              </a:rPr>
              <a:t> </a:t>
            </a:r>
            <a:r>
              <a:rPr lang="en-GB" b="1" dirty="0" err="1" smtClean="0">
                <a:solidFill>
                  <a:srgbClr val="000000"/>
                </a:solidFill>
              </a:rPr>
              <a:t>Kabupaten</a:t>
            </a:r>
            <a:endParaRPr lang="en-GB" b="1" dirty="0">
              <a:solidFill>
                <a:srgbClr val="000000"/>
              </a:solidFill>
            </a:endParaRPr>
          </a:p>
          <a:p>
            <a:pPr marL="285750" indent="-285750">
              <a:buFont typeface="Arial"/>
              <a:buChar char="•"/>
            </a:pPr>
            <a:r>
              <a:rPr lang="en-GB" sz="1600" dirty="0">
                <a:solidFill>
                  <a:srgbClr val="000000"/>
                </a:solidFill>
              </a:rPr>
              <a:t>Tata </a:t>
            </a:r>
            <a:r>
              <a:rPr lang="en-GB" sz="1600" dirty="0" err="1">
                <a:solidFill>
                  <a:srgbClr val="000000"/>
                </a:solidFill>
              </a:rPr>
              <a:t>ruang</a:t>
            </a:r>
            <a:r>
              <a:rPr lang="en-GB" sz="1600" dirty="0">
                <a:solidFill>
                  <a:srgbClr val="000000"/>
                </a:solidFill>
              </a:rPr>
              <a:t> </a:t>
            </a:r>
            <a:r>
              <a:rPr lang="en-GB" sz="1600" dirty="0" err="1">
                <a:solidFill>
                  <a:srgbClr val="000000"/>
                </a:solidFill>
              </a:rPr>
              <a:t>kawasan</a:t>
            </a:r>
            <a:r>
              <a:rPr lang="en-GB" sz="1600" dirty="0">
                <a:solidFill>
                  <a:srgbClr val="000000"/>
                </a:solidFill>
              </a:rPr>
              <a:t> </a:t>
            </a:r>
            <a:r>
              <a:rPr lang="en-GB" sz="1600" dirty="0" err="1" smtClean="0">
                <a:solidFill>
                  <a:srgbClr val="000000"/>
                </a:solidFill>
              </a:rPr>
              <a:t>perdesaan</a:t>
            </a:r>
            <a:endParaRPr lang="en-GB" sz="1600" dirty="0">
              <a:solidFill>
                <a:srgbClr val="000000"/>
              </a:solidFill>
            </a:endParaRPr>
          </a:p>
          <a:p>
            <a:pPr marL="285750" indent="-285750">
              <a:buFont typeface="Arial"/>
              <a:buChar char="•"/>
            </a:pPr>
            <a:r>
              <a:rPr lang="en-GB" sz="1600" dirty="0">
                <a:solidFill>
                  <a:srgbClr val="000000"/>
                </a:solidFill>
              </a:rPr>
              <a:t>Unit-unit </a:t>
            </a:r>
            <a:r>
              <a:rPr lang="en-GB" sz="1600" dirty="0" err="1">
                <a:solidFill>
                  <a:srgbClr val="000000"/>
                </a:solidFill>
              </a:rPr>
              <a:t>pelayanan</a:t>
            </a:r>
            <a:r>
              <a:rPr lang="en-GB" sz="1600" dirty="0">
                <a:solidFill>
                  <a:srgbClr val="000000"/>
                </a:solidFill>
              </a:rPr>
              <a:t> (</a:t>
            </a:r>
            <a:r>
              <a:rPr lang="en-GB" sz="1600" dirty="0" err="1">
                <a:solidFill>
                  <a:srgbClr val="000000"/>
                </a:solidFill>
              </a:rPr>
              <a:t>puskesmas</a:t>
            </a:r>
            <a:r>
              <a:rPr lang="en-GB" sz="1600" dirty="0">
                <a:solidFill>
                  <a:srgbClr val="000000"/>
                </a:solidFill>
              </a:rPr>
              <a:t>, </a:t>
            </a:r>
            <a:r>
              <a:rPr lang="en-GB" sz="1600" dirty="0" err="1">
                <a:solidFill>
                  <a:srgbClr val="000000"/>
                </a:solidFill>
              </a:rPr>
              <a:t>sekolah</a:t>
            </a:r>
            <a:r>
              <a:rPr lang="en-GB" sz="1600" dirty="0">
                <a:solidFill>
                  <a:srgbClr val="000000"/>
                </a:solidFill>
              </a:rPr>
              <a:t>)</a:t>
            </a:r>
          </a:p>
          <a:p>
            <a:pPr marL="285750" indent="-285750">
              <a:buFont typeface="Arial"/>
              <a:buChar char="•"/>
            </a:pPr>
            <a:r>
              <a:rPr lang="en-GB" sz="1600" dirty="0">
                <a:solidFill>
                  <a:srgbClr val="000000"/>
                </a:solidFill>
              </a:rPr>
              <a:t>Unit-unit </a:t>
            </a:r>
            <a:r>
              <a:rPr lang="en-GB" sz="1600" dirty="0" err="1" smtClean="0">
                <a:solidFill>
                  <a:srgbClr val="000000"/>
                </a:solidFill>
              </a:rPr>
              <a:t>pembangunan</a:t>
            </a:r>
            <a:r>
              <a:rPr lang="en-GB" sz="1600" dirty="0" smtClean="0">
                <a:solidFill>
                  <a:srgbClr val="000000"/>
                </a:solidFill>
              </a:rPr>
              <a:t> </a:t>
            </a:r>
            <a:r>
              <a:rPr lang="en-GB" sz="1600" dirty="0" err="1" smtClean="0">
                <a:solidFill>
                  <a:srgbClr val="000000"/>
                </a:solidFill>
              </a:rPr>
              <a:t>ekonomi</a:t>
            </a:r>
            <a:r>
              <a:rPr lang="en-GB" sz="1600" dirty="0" smtClean="0">
                <a:solidFill>
                  <a:srgbClr val="000000"/>
                </a:solidFill>
              </a:rPr>
              <a:t> </a:t>
            </a:r>
            <a:r>
              <a:rPr lang="en-GB" sz="1600" dirty="0">
                <a:solidFill>
                  <a:srgbClr val="000000"/>
                </a:solidFill>
              </a:rPr>
              <a:t>(</a:t>
            </a:r>
            <a:r>
              <a:rPr lang="en-GB" sz="1600" dirty="0" err="1">
                <a:solidFill>
                  <a:srgbClr val="000000"/>
                </a:solidFill>
              </a:rPr>
              <a:t>pasar</a:t>
            </a:r>
            <a:r>
              <a:rPr lang="en-GB" sz="1600" dirty="0">
                <a:solidFill>
                  <a:srgbClr val="000000"/>
                </a:solidFill>
              </a:rPr>
              <a:t>, </a:t>
            </a:r>
            <a:r>
              <a:rPr lang="en-GB" sz="1600" dirty="0" err="1">
                <a:solidFill>
                  <a:srgbClr val="000000"/>
                </a:solidFill>
              </a:rPr>
              <a:t>irigasi</a:t>
            </a:r>
            <a:r>
              <a:rPr lang="en-GB" sz="1600" dirty="0">
                <a:solidFill>
                  <a:srgbClr val="000000"/>
                </a:solidFill>
              </a:rPr>
              <a:t>, </a:t>
            </a:r>
            <a:r>
              <a:rPr lang="en-GB" sz="1600" dirty="0" err="1" smtClean="0">
                <a:solidFill>
                  <a:srgbClr val="000000"/>
                </a:solidFill>
              </a:rPr>
              <a:t>rumah</a:t>
            </a:r>
            <a:r>
              <a:rPr lang="en-GB" sz="1600" dirty="0" smtClean="0">
                <a:solidFill>
                  <a:srgbClr val="000000"/>
                </a:solidFill>
              </a:rPr>
              <a:t> </a:t>
            </a:r>
            <a:r>
              <a:rPr lang="en-GB" sz="1600" dirty="0" err="1" smtClean="0">
                <a:solidFill>
                  <a:srgbClr val="000000"/>
                </a:solidFill>
              </a:rPr>
              <a:t>potong</a:t>
            </a:r>
            <a:r>
              <a:rPr lang="en-GB" sz="1600" dirty="0" smtClean="0">
                <a:solidFill>
                  <a:srgbClr val="000000"/>
                </a:solidFill>
              </a:rPr>
              <a:t> </a:t>
            </a:r>
            <a:r>
              <a:rPr lang="en-GB" sz="1600" dirty="0" err="1" smtClean="0">
                <a:solidFill>
                  <a:srgbClr val="000000"/>
                </a:solidFill>
              </a:rPr>
              <a:t>hewan</a:t>
            </a:r>
            <a:r>
              <a:rPr lang="en-GB" sz="1600" dirty="0" smtClean="0">
                <a:solidFill>
                  <a:srgbClr val="000000"/>
                </a:solidFill>
              </a:rPr>
              <a:t>, </a:t>
            </a:r>
            <a:r>
              <a:rPr lang="en-GB" sz="1600" dirty="0" err="1" smtClean="0">
                <a:solidFill>
                  <a:srgbClr val="000000"/>
                </a:solidFill>
              </a:rPr>
              <a:t>jalan</a:t>
            </a:r>
            <a:r>
              <a:rPr lang="en-GB" sz="1600" dirty="0" smtClean="0">
                <a:solidFill>
                  <a:srgbClr val="000000"/>
                </a:solidFill>
              </a:rPr>
              <a:t> </a:t>
            </a:r>
            <a:r>
              <a:rPr lang="en-GB" sz="1600" dirty="0" err="1" smtClean="0">
                <a:solidFill>
                  <a:srgbClr val="000000"/>
                </a:solidFill>
              </a:rPr>
              <a:t>dll</a:t>
            </a:r>
            <a:r>
              <a:rPr lang="en-GB" sz="1600" dirty="0" smtClean="0">
                <a:solidFill>
                  <a:srgbClr val="000000"/>
                </a:solidFill>
              </a:rPr>
              <a:t>)</a:t>
            </a:r>
            <a:endParaRPr lang="en-GB" sz="1600" dirty="0">
              <a:solidFill>
                <a:srgbClr val="000000"/>
              </a:solidFill>
            </a:endParaRPr>
          </a:p>
          <a:p>
            <a:pPr marL="285750" indent="-285750">
              <a:buFont typeface="Arial"/>
              <a:buChar char="•"/>
            </a:pPr>
            <a:r>
              <a:rPr lang="en-GB" sz="1600" dirty="0">
                <a:solidFill>
                  <a:srgbClr val="000000"/>
                </a:solidFill>
              </a:rPr>
              <a:t>Unit </a:t>
            </a:r>
            <a:r>
              <a:rPr lang="en-GB" sz="1600" dirty="0" err="1">
                <a:solidFill>
                  <a:srgbClr val="000000"/>
                </a:solidFill>
              </a:rPr>
              <a:t>administrasi</a:t>
            </a:r>
            <a:r>
              <a:rPr lang="en-GB" sz="1600" dirty="0">
                <a:solidFill>
                  <a:srgbClr val="000000"/>
                </a:solidFill>
              </a:rPr>
              <a:t> (</a:t>
            </a:r>
            <a:r>
              <a:rPr lang="en-GB" sz="1600" dirty="0" err="1">
                <a:solidFill>
                  <a:srgbClr val="000000"/>
                </a:solidFill>
              </a:rPr>
              <a:t>kantor</a:t>
            </a:r>
            <a:r>
              <a:rPr lang="en-GB" sz="1600" dirty="0">
                <a:solidFill>
                  <a:srgbClr val="000000"/>
                </a:solidFill>
              </a:rPr>
              <a:t> </a:t>
            </a:r>
            <a:r>
              <a:rPr lang="en-GB" sz="1600" dirty="0" err="1" smtClean="0">
                <a:solidFill>
                  <a:srgbClr val="000000"/>
                </a:solidFill>
              </a:rPr>
              <a:t>kecamatan</a:t>
            </a:r>
            <a:r>
              <a:rPr lang="en-GB" sz="1600" dirty="0" smtClean="0">
                <a:solidFill>
                  <a:srgbClr val="000000"/>
                </a:solidFill>
              </a:rPr>
              <a:t>)</a:t>
            </a:r>
          </a:p>
          <a:p>
            <a:pPr marL="285750" indent="-285750">
              <a:buFont typeface="Arial"/>
              <a:buChar char="•"/>
            </a:pPr>
            <a:r>
              <a:rPr lang="en-GB" sz="1600" dirty="0" err="1" smtClean="0">
                <a:solidFill>
                  <a:srgbClr val="000000"/>
                </a:solidFill>
              </a:rPr>
              <a:t>Sistem</a:t>
            </a:r>
            <a:r>
              <a:rPr lang="en-GB" sz="1600" dirty="0" smtClean="0">
                <a:solidFill>
                  <a:srgbClr val="000000"/>
                </a:solidFill>
              </a:rPr>
              <a:t> </a:t>
            </a:r>
            <a:r>
              <a:rPr lang="en-GB" sz="1600" dirty="0" err="1" smtClean="0">
                <a:solidFill>
                  <a:srgbClr val="000000"/>
                </a:solidFill>
              </a:rPr>
              <a:t>informasi</a:t>
            </a:r>
            <a:r>
              <a:rPr lang="en-GB" sz="1600" dirty="0" smtClean="0">
                <a:solidFill>
                  <a:srgbClr val="000000"/>
                </a:solidFill>
              </a:rPr>
              <a:t> </a:t>
            </a:r>
            <a:r>
              <a:rPr lang="en-GB" sz="1600" dirty="0" err="1" smtClean="0">
                <a:solidFill>
                  <a:srgbClr val="000000"/>
                </a:solidFill>
              </a:rPr>
              <a:t>terpadu</a:t>
            </a:r>
            <a:endParaRPr lang="en-GB" sz="1600" dirty="0" smtClean="0">
              <a:solidFill>
                <a:srgbClr val="000000"/>
              </a:solidFill>
            </a:endParaRPr>
          </a:p>
        </p:txBody>
      </p:sp>
      <p:sp>
        <p:nvSpPr>
          <p:cNvPr id="34" name="Oval 33"/>
          <p:cNvSpPr/>
          <p:nvPr/>
        </p:nvSpPr>
        <p:spPr>
          <a:xfrm>
            <a:off x="1978005" y="5240462"/>
            <a:ext cx="1421902" cy="106680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0000"/>
                </a:solidFill>
              </a:rPr>
              <a:t>Program/</a:t>
            </a:r>
            <a:r>
              <a:rPr lang="en-GB" sz="1400" dirty="0" err="1" smtClean="0">
                <a:solidFill>
                  <a:srgbClr val="000000"/>
                </a:solidFill>
              </a:rPr>
              <a:t>Kegiatan</a:t>
            </a:r>
            <a:endParaRPr lang="en-GB" sz="1400" dirty="0">
              <a:solidFill>
                <a:srgbClr val="000000"/>
              </a:solidFill>
            </a:endParaRPr>
          </a:p>
        </p:txBody>
      </p:sp>
      <p:sp>
        <p:nvSpPr>
          <p:cNvPr id="35" name="Oval 34"/>
          <p:cNvSpPr/>
          <p:nvPr/>
        </p:nvSpPr>
        <p:spPr>
          <a:xfrm>
            <a:off x="854179" y="4417905"/>
            <a:ext cx="1263742" cy="990600"/>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0000"/>
                </a:solidFill>
              </a:rPr>
              <a:t>Program/</a:t>
            </a:r>
            <a:r>
              <a:rPr lang="en-GB" sz="1400" dirty="0" err="1" smtClean="0">
                <a:solidFill>
                  <a:srgbClr val="000000"/>
                </a:solidFill>
              </a:rPr>
              <a:t>Kegiatan</a:t>
            </a:r>
            <a:endParaRPr lang="en-GB" sz="1400" dirty="0">
              <a:solidFill>
                <a:srgbClr val="000000"/>
              </a:solidFill>
            </a:endParaRPr>
          </a:p>
        </p:txBody>
      </p:sp>
      <p:sp>
        <p:nvSpPr>
          <p:cNvPr id="36" name="Oval 35"/>
          <p:cNvSpPr/>
          <p:nvPr/>
        </p:nvSpPr>
        <p:spPr>
          <a:xfrm>
            <a:off x="2943692" y="4364162"/>
            <a:ext cx="1370514" cy="10668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Program/ </a:t>
            </a:r>
            <a:r>
              <a:rPr lang="en-GB" sz="1400" dirty="0" err="1" smtClean="0">
                <a:solidFill>
                  <a:schemeClr val="tx1"/>
                </a:solidFill>
              </a:rPr>
              <a:t>Kegiaran</a:t>
            </a:r>
            <a:endParaRPr lang="en-GB" sz="1400" dirty="0">
              <a:solidFill>
                <a:schemeClr val="tx1"/>
              </a:solidFill>
            </a:endParaRPr>
          </a:p>
        </p:txBody>
      </p:sp>
      <p:cxnSp>
        <p:nvCxnSpPr>
          <p:cNvPr id="37" name="Straight Arrow Connector 36"/>
          <p:cNvCxnSpPr/>
          <p:nvPr/>
        </p:nvCxnSpPr>
        <p:spPr>
          <a:xfrm>
            <a:off x="2688957" y="3230545"/>
            <a:ext cx="710951" cy="116196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H="1">
            <a:off x="1552127" y="3255945"/>
            <a:ext cx="425879" cy="116196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endCxn id="34" idx="0"/>
          </p:cNvCxnSpPr>
          <p:nvPr/>
        </p:nvCxnSpPr>
        <p:spPr>
          <a:xfrm>
            <a:off x="2482366" y="3104080"/>
            <a:ext cx="206591" cy="213638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1445019" y="3112824"/>
            <a:ext cx="1954889" cy="100725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err="1" smtClean="0">
                <a:solidFill>
                  <a:schemeClr val="tx1"/>
                </a:solidFill>
              </a:rPr>
              <a:t>Pemerintahan</a:t>
            </a:r>
            <a:r>
              <a:rPr lang="en-GB" sz="1400" b="1" dirty="0" smtClean="0">
                <a:solidFill>
                  <a:schemeClr val="tx1"/>
                </a:solidFill>
              </a:rPr>
              <a:t> </a:t>
            </a:r>
            <a:r>
              <a:rPr lang="en-GB" sz="1400" b="1" dirty="0" err="1" smtClean="0">
                <a:solidFill>
                  <a:schemeClr val="tx1"/>
                </a:solidFill>
              </a:rPr>
              <a:t>Desa</a:t>
            </a:r>
            <a:endParaRPr lang="en-GB" sz="1400" b="1" dirty="0">
              <a:solidFill>
                <a:schemeClr val="tx1"/>
              </a:solidFill>
            </a:endParaRPr>
          </a:p>
        </p:txBody>
      </p:sp>
      <p:cxnSp>
        <p:nvCxnSpPr>
          <p:cNvPr id="41" name="Straight Arrow Connector 40"/>
          <p:cNvCxnSpPr/>
          <p:nvPr/>
        </p:nvCxnSpPr>
        <p:spPr>
          <a:xfrm>
            <a:off x="3449501" y="3482447"/>
            <a:ext cx="1752170" cy="25401"/>
          </a:xfrm>
          <a:prstGeom prst="straightConnector1">
            <a:avLst/>
          </a:prstGeom>
          <a:ln w="50800">
            <a:solidFill>
              <a:schemeClr val="tx1"/>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5531883" y="2476502"/>
            <a:ext cx="634988" cy="602179"/>
          </a:xfrm>
          <a:prstGeom prst="straightConnector1">
            <a:avLst/>
          </a:prstGeom>
          <a:ln w="50800">
            <a:solidFill>
              <a:schemeClr val="tx1"/>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2482366" y="2451100"/>
            <a:ext cx="677227" cy="642926"/>
          </a:xfrm>
          <a:prstGeom prst="straightConnector1">
            <a:avLst/>
          </a:prstGeom>
          <a:ln w="50800">
            <a:solidFill>
              <a:schemeClr val="tx1"/>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sp>
        <p:nvSpPr>
          <p:cNvPr id="30" name="Oval 29"/>
          <p:cNvSpPr/>
          <p:nvPr/>
        </p:nvSpPr>
        <p:spPr>
          <a:xfrm>
            <a:off x="3177781" y="2590802"/>
            <a:ext cx="2445235" cy="788723"/>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err="1" smtClean="0">
                <a:solidFill>
                  <a:srgbClr val="000000"/>
                </a:solidFill>
              </a:rPr>
              <a:t>Musrenbang</a:t>
            </a:r>
            <a:r>
              <a:rPr lang="en-GB" sz="1400" b="1" dirty="0" smtClean="0">
                <a:solidFill>
                  <a:srgbClr val="000000"/>
                </a:solidFill>
              </a:rPr>
              <a:t> </a:t>
            </a:r>
            <a:r>
              <a:rPr lang="en-GB" sz="1400" b="1" dirty="0" err="1" smtClean="0">
                <a:solidFill>
                  <a:srgbClr val="000000"/>
                </a:solidFill>
              </a:rPr>
              <a:t>Kecamatan</a:t>
            </a:r>
            <a:r>
              <a:rPr lang="en-GB" sz="1400" b="1" dirty="0" smtClean="0">
                <a:solidFill>
                  <a:srgbClr val="000000"/>
                </a:solidFill>
              </a:rPr>
              <a:t> &amp; PIK</a:t>
            </a:r>
            <a:endParaRPr lang="en-GB" sz="1400" dirty="0">
              <a:solidFill>
                <a:srgbClr val="000000"/>
              </a:solidFill>
            </a:endParaRPr>
          </a:p>
        </p:txBody>
      </p:sp>
      <p:sp>
        <p:nvSpPr>
          <p:cNvPr id="31" name="Oval 30"/>
          <p:cNvSpPr/>
          <p:nvPr/>
        </p:nvSpPr>
        <p:spPr>
          <a:xfrm>
            <a:off x="3120757" y="5435600"/>
            <a:ext cx="3086459" cy="124523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000000"/>
                </a:solidFill>
              </a:rPr>
              <a:t>PEMBANGUNAN KAWASAN PERDESAAN</a:t>
            </a:r>
            <a:endParaRPr lang="en-GB" dirty="0">
              <a:solidFill>
                <a:srgbClr val="000000"/>
              </a:solidFill>
            </a:endParaRPr>
          </a:p>
        </p:txBody>
      </p:sp>
      <p:sp>
        <p:nvSpPr>
          <p:cNvPr id="6" name="Rectangle 5"/>
          <p:cNvSpPr/>
          <p:nvPr/>
        </p:nvSpPr>
        <p:spPr>
          <a:xfrm>
            <a:off x="3400156" y="3430324"/>
            <a:ext cx="2019659" cy="924082"/>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err="1">
                <a:solidFill>
                  <a:schemeClr val="tx1"/>
                </a:solidFill>
              </a:rPr>
              <a:t>Kerja</a:t>
            </a:r>
            <a:r>
              <a:rPr lang="en-GB" sz="1400" b="1" dirty="0">
                <a:solidFill>
                  <a:schemeClr val="tx1"/>
                </a:solidFill>
              </a:rPr>
              <a:t> </a:t>
            </a:r>
            <a:r>
              <a:rPr lang="en-GB" sz="1400" b="1" dirty="0" err="1" smtClean="0">
                <a:solidFill>
                  <a:schemeClr val="tx1"/>
                </a:solidFill>
              </a:rPr>
              <a:t>Sama</a:t>
            </a:r>
            <a:endParaRPr lang="en-GB" sz="1400" b="1" dirty="0" smtClean="0">
              <a:solidFill>
                <a:schemeClr val="tx1"/>
              </a:solidFill>
            </a:endParaRPr>
          </a:p>
          <a:p>
            <a:pPr marL="171450" indent="-171450">
              <a:buFont typeface="Arial"/>
              <a:buChar char="•"/>
            </a:pPr>
            <a:r>
              <a:rPr lang="en-GB" sz="1200" b="1" dirty="0" err="1" smtClean="0">
                <a:solidFill>
                  <a:schemeClr val="tx1"/>
                </a:solidFill>
              </a:rPr>
              <a:t>Musyawarah</a:t>
            </a:r>
            <a:r>
              <a:rPr lang="en-GB" sz="1200" b="1" dirty="0" smtClean="0">
                <a:solidFill>
                  <a:schemeClr val="tx1"/>
                </a:solidFill>
              </a:rPr>
              <a:t> </a:t>
            </a:r>
            <a:r>
              <a:rPr lang="en-GB" sz="1200" b="1" dirty="0" err="1" smtClean="0">
                <a:solidFill>
                  <a:schemeClr val="tx1"/>
                </a:solidFill>
              </a:rPr>
              <a:t>Antar</a:t>
            </a:r>
            <a:r>
              <a:rPr lang="en-GB" sz="1200" b="1" dirty="0" smtClean="0">
                <a:solidFill>
                  <a:schemeClr val="tx1"/>
                </a:solidFill>
              </a:rPr>
              <a:t> </a:t>
            </a:r>
            <a:r>
              <a:rPr lang="en-GB" sz="1200" b="1" dirty="0" err="1" smtClean="0">
                <a:solidFill>
                  <a:schemeClr val="tx1"/>
                </a:solidFill>
              </a:rPr>
              <a:t>Desa</a:t>
            </a:r>
            <a:endParaRPr lang="en-GB" sz="1200" b="1" dirty="0" smtClean="0">
              <a:solidFill>
                <a:schemeClr val="tx1"/>
              </a:solidFill>
            </a:endParaRPr>
          </a:p>
          <a:p>
            <a:pPr marL="171450" indent="-171450">
              <a:buFont typeface="Arial"/>
              <a:buChar char="•"/>
            </a:pPr>
            <a:r>
              <a:rPr lang="en-GB" sz="1200" b="1" dirty="0" err="1" smtClean="0">
                <a:solidFill>
                  <a:schemeClr val="tx1"/>
                </a:solidFill>
              </a:rPr>
              <a:t>Kelembagaan</a:t>
            </a:r>
            <a:r>
              <a:rPr lang="en-GB" sz="1200" b="1" dirty="0" smtClean="0">
                <a:solidFill>
                  <a:schemeClr val="tx1"/>
                </a:solidFill>
              </a:rPr>
              <a:t> (BKAD)</a:t>
            </a:r>
            <a:endParaRPr lang="en-GB" sz="1200" b="1" dirty="0">
              <a:solidFill>
                <a:schemeClr val="tx1"/>
              </a:solidFill>
            </a:endParaRPr>
          </a:p>
          <a:p>
            <a:pPr marL="171450" indent="-171450">
              <a:buFont typeface="Arial"/>
              <a:buChar char="•"/>
            </a:pPr>
            <a:r>
              <a:rPr lang="en-GB" sz="1200" b="1" dirty="0" err="1" smtClean="0">
                <a:solidFill>
                  <a:schemeClr val="tx1"/>
                </a:solidFill>
              </a:rPr>
              <a:t>Kegiatan</a:t>
            </a:r>
            <a:r>
              <a:rPr lang="en-GB" sz="1200" b="1" dirty="0" smtClean="0">
                <a:solidFill>
                  <a:schemeClr val="tx1"/>
                </a:solidFill>
              </a:rPr>
              <a:t> </a:t>
            </a:r>
            <a:endParaRPr lang="en-GB" sz="1200" b="1" dirty="0">
              <a:solidFill>
                <a:schemeClr val="tx1"/>
              </a:solidFill>
            </a:endParaRPr>
          </a:p>
        </p:txBody>
      </p:sp>
      <p:sp>
        <p:nvSpPr>
          <p:cNvPr id="7" name="Slide Number Placeholder 6"/>
          <p:cNvSpPr>
            <a:spLocks noGrp="1"/>
          </p:cNvSpPr>
          <p:nvPr>
            <p:ph type="sldNum" sz="quarter" idx="12"/>
          </p:nvPr>
        </p:nvSpPr>
        <p:spPr/>
        <p:txBody>
          <a:bodyPr/>
          <a:lstStyle/>
          <a:p>
            <a:fld id="{752FB977-8826-1A49-9D54-BA290125B332}" type="slidenum">
              <a:rPr lang="en-US" smtClean="0"/>
              <a:pPr/>
              <a:t>35</a:t>
            </a:fld>
            <a:endParaRPr lang="en-US"/>
          </a:p>
        </p:txBody>
      </p:sp>
    </p:spTree>
    <p:extLst>
      <p:ext uri="{BB962C8B-B14F-4D97-AF65-F5344CB8AC3E}">
        <p14:creationId xmlns="" xmlns:p14="http://schemas.microsoft.com/office/powerpoint/2010/main" val="349520272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2700"/>
            <a:ext cx="9144000" cy="1303338"/>
          </a:xfrm>
          <a:solidFill>
            <a:schemeClr val="accent6">
              <a:lumMod val="40000"/>
              <a:lumOff val="60000"/>
            </a:schemeClr>
          </a:solidFill>
        </p:spPr>
        <p:txBody>
          <a:bodyPr>
            <a:noAutofit/>
          </a:bodyPr>
          <a:lstStyle/>
          <a:p>
            <a:r>
              <a:rPr lang="en-US" sz="2800" b="1" dirty="0" err="1" smtClean="0"/>
              <a:t>Implikasi</a:t>
            </a:r>
            <a:r>
              <a:rPr lang="en-US" sz="2800" b="1" dirty="0" smtClean="0"/>
              <a:t> </a:t>
            </a:r>
            <a:r>
              <a:rPr lang="en-US" sz="2800" b="1" dirty="0" err="1" smtClean="0"/>
              <a:t>Terhadap</a:t>
            </a:r>
            <a:r>
              <a:rPr lang="en-US" sz="2800" b="1" dirty="0" smtClean="0"/>
              <a:t> </a:t>
            </a:r>
            <a:r>
              <a:rPr lang="en-US" sz="2800" b="1" dirty="0" err="1" smtClean="0"/>
              <a:t>Hubungan</a:t>
            </a:r>
            <a:r>
              <a:rPr lang="en-US" sz="2800" b="1" dirty="0" smtClean="0"/>
              <a:t> </a:t>
            </a:r>
            <a:r>
              <a:rPr lang="en-US" sz="2800" b="1" dirty="0" err="1" smtClean="0"/>
              <a:t>Perencanaan</a:t>
            </a:r>
            <a:r>
              <a:rPr lang="en-US" sz="2800" b="1" dirty="0" smtClean="0"/>
              <a:t> </a:t>
            </a:r>
            <a:r>
              <a:rPr lang="en-US" sz="2800" b="1" dirty="0" err="1" smtClean="0"/>
              <a:t>dan</a:t>
            </a:r>
            <a:r>
              <a:rPr lang="en-US" sz="2800" b="1" dirty="0" smtClean="0"/>
              <a:t> </a:t>
            </a:r>
            <a:r>
              <a:rPr lang="en-US" sz="2800" b="1" dirty="0" err="1" smtClean="0"/>
              <a:t>Anggaran</a:t>
            </a:r>
            <a:r>
              <a:rPr lang="en-US" sz="2800" b="1" dirty="0" smtClean="0"/>
              <a:t> </a:t>
            </a:r>
            <a:r>
              <a:rPr lang="en-US" sz="2800" b="1" dirty="0" err="1" smtClean="0"/>
              <a:t>Kabupaten</a:t>
            </a:r>
            <a:r>
              <a:rPr lang="en-US" sz="2800" b="1" dirty="0" smtClean="0"/>
              <a:t> - </a:t>
            </a:r>
            <a:r>
              <a:rPr lang="en-US" sz="2800" b="1" dirty="0" err="1" smtClean="0"/>
              <a:t>Desa</a:t>
            </a:r>
            <a:r>
              <a:rPr lang="en-US" sz="2800" b="1" dirty="0" smtClean="0"/>
              <a:t> </a:t>
            </a:r>
            <a:endParaRPr lang="en-US" sz="2800" b="1" dirty="0"/>
          </a:p>
        </p:txBody>
      </p:sp>
      <p:sp>
        <p:nvSpPr>
          <p:cNvPr id="5" name="Content Placeholder 4"/>
          <p:cNvSpPr>
            <a:spLocks noGrp="1"/>
          </p:cNvSpPr>
          <p:nvPr>
            <p:ph idx="1"/>
          </p:nvPr>
        </p:nvSpPr>
        <p:spPr>
          <a:xfrm>
            <a:off x="241300" y="1562100"/>
            <a:ext cx="8636000" cy="5156200"/>
          </a:xfrm>
        </p:spPr>
        <p:txBody>
          <a:bodyPr>
            <a:normAutofit fontScale="70000" lnSpcReduction="20000"/>
          </a:bodyPr>
          <a:lstStyle/>
          <a:p>
            <a:pPr>
              <a:spcBef>
                <a:spcPts val="1800"/>
              </a:spcBef>
            </a:pPr>
            <a:r>
              <a:rPr lang="en-US" dirty="0" err="1" smtClean="0"/>
              <a:t>Perencanaan</a:t>
            </a:r>
            <a:r>
              <a:rPr lang="en-US" dirty="0" smtClean="0"/>
              <a:t> di </a:t>
            </a:r>
            <a:r>
              <a:rPr lang="en-US" dirty="0" err="1" smtClean="0"/>
              <a:t>desa</a:t>
            </a:r>
            <a:r>
              <a:rPr lang="en-US" dirty="0" smtClean="0"/>
              <a:t> </a:t>
            </a:r>
            <a:r>
              <a:rPr lang="en-US" dirty="0" err="1" smtClean="0"/>
              <a:t>menghasilkan</a:t>
            </a:r>
            <a:r>
              <a:rPr lang="en-US" dirty="0" smtClean="0"/>
              <a:t>:</a:t>
            </a:r>
          </a:p>
          <a:p>
            <a:pPr lvl="1">
              <a:spcBef>
                <a:spcPts val="1800"/>
              </a:spcBef>
            </a:pPr>
            <a:r>
              <a:rPr lang="en-US" dirty="0" err="1" smtClean="0"/>
              <a:t>Perencanaan</a:t>
            </a:r>
            <a:r>
              <a:rPr lang="en-US" dirty="0" smtClean="0"/>
              <a:t> </a:t>
            </a:r>
            <a:r>
              <a:rPr lang="en-US" dirty="0" err="1" smtClean="0"/>
              <a:t>desa</a:t>
            </a:r>
            <a:r>
              <a:rPr lang="en-US" dirty="0" smtClean="0"/>
              <a:t> (</a:t>
            </a:r>
            <a:r>
              <a:rPr lang="en-US" dirty="0" err="1" smtClean="0"/>
              <a:t>menengah</a:t>
            </a:r>
            <a:r>
              <a:rPr lang="en-US" dirty="0" smtClean="0"/>
              <a:t> + </a:t>
            </a:r>
            <a:r>
              <a:rPr lang="en-US" dirty="0" err="1" smtClean="0"/>
              <a:t>tahunan</a:t>
            </a:r>
            <a:r>
              <a:rPr lang="en-US" dirty="0" smtClean="0"/>
              <a:t>) yang </a:t>
            </a:r>
            <a:r>
              <a:rPr lang="en-US" dirty="0" err="1" smtClean="0"/>
              <a:t>akan</a:t>
            </a:r>
            <a:r>
              <a:rPr lang="en-US" dirty="0" smtClean="0"/>
              <a:t> </a:t>
            </a:r>
            <a:r>
              <a:rPr lang="en-US" dirty="0" err="1" smtClean="0"/>
              <a:t>didanai</a:t>
            </a:r>
            <a:r>
              <a:rPr lang="en-US" dirty="0" smtClean="0"/>
              <a:t> </a:t>
            </a:r>
            <a:r>
              <a:rPr lang="en-US" dirty="0" err="1" smtClean="0"/>
              <a:t>oleh</a:t>
            </a:r>
            <a:r>
              <a:rPr lang="en-US" dirty="0" smtClean="0"/>
              <a:t> </a:t>
            </a:r>
            <a:r>
              <a:rPr lang="en-US" dirty="0" err="1" smtClean="0"/>
              <a:t>APBDes</a:t>
            </a:r>
            <a:r>
              <a:rPr lang="en-US" dirty="0" smtClean="0"/>
              <a:t>. (Village self Planning).</a:t>
            </a:r>
          </a:p>
          <a:p>
            <a:pPr lvl="1">
              <a:spcBef>
                <a:spcPts val="1800"/>
              </a:spcBef>
            </a:pPr>
            <a:r>
              <a:rPr lang="en-US" dirty="0" smtClean="0"/>
              <a:t>Proposal </a:t>
            </a:r>
            <a:r>
              <a:rPr lang="en-US" dirty="0" err="1" smtClean="0"/>
              <a:t>pembangunan</a:t>
            </a:r>
            <a:r>
              <a:rPr lang="en-US" dirty="0" smtClean="0"/>
              <a:t> </a:t>
            </a:r>
            <a:r>
              <a:rPr lang="en-US" dirty="0" err="1" smtClean="0"/>
              <a:t>kawasan</a:t>
            </a:r>
            <a:r>
              <a:rPr lang="en-US" dirty="0" smtClean="0"/>
              <a:t> </a:t>
            </a:r>
            <a:r>
              <a:rPr lang="en-US" dirty="0" err="1" smtClean="0"/>
              <a:t>perdesaan</a:t>
            </a:r>
            <a:r>
              <a:rPr lang="en-US" dirty="0" smtClean="0"/>
              <a:t> yang </a:t>
            </a:r>
            <a:r>
              <a:rPr lang="en-US" dirty="0" err="1" smtClean="0"/>
              <a:t>akan</a:t>
            </a:r>
            <a:r>
              <a:rPr lang="en-US" dirty="0" smtClean="0"/>
              <a:t> </a:t>
            </a:r>
            <a:r>
              <a:rPr lang="en-US" dirty="0" err="1" smtClean="0"/>
              <a:t>didanai</a:t>
            </a:r>
            <a:r>
              <a:rPr lang="en-US" dirty="0" smtClean="0"/>
              <a:t> </a:t>
            </a:r>
            <a:r>
              <a:rPr lang="en-US" dirty="0" err="1" smtClean="0"/>
              <a:t>oleh</a:t>
            </a:r>
            <a:r>
              <a:rPr lang="en-US" dirty="0" smtClean="0"/>
              <a:t> </a:t>
            </a:r>
            <a:r>
              <a:rPr lang="en-US" dirty="0" err="1" smtClean="0"/>
              <a:t>pemerintah</a:t>
            </a:r>
            <a:r>
              <a:rPr lang="en-US" dirty="0" smtClean="0"/>
              <a:t> supra </a:t>
            </a:r>
            <a:r>
              <a:rPr lang="en-US" dirty="0" err="1" smtClean="0"/>
              <a:t>desa</a:t>
            </a:r>
            <a:r>
              <a:rPr lang="en-US" dirty="0" smtClean="0"/>
              <a:t>.</a:t>
            </a:r>
          </a:p>
          <a:p>
            <a:pPr>
              <a:spcBef>
                <a:spcPts val="1800"/>
              </a:spcBef>
            </a:pPr>
            <a:r>
              <a:rPr lang="en-US" dirty="0" err="1" smtClean="0"/>
              <a:t>Wahana</a:t>
            </a:r>
            <a:r>
              <a:rPr lang="en-US" dirty="0" smtClean="0"/>
              <a:t> </a:t>
            </a:r>
            <a:r>
              <a:rPr lang="en-US" dirty="0" err="1" smtClean="0"/>
              <a:t>untuk</a:t>
            </a:r>
            <a:r>
              <a:rPr lang="en-US" dirty="0" smtClean="0"/>
              <a:t> </a:t>
            </a:r>
            <a:r>
              <a:rPr lang="en-US" dirty="0" err="1" smtClean="0"/>
              <a:t>diskusi</a:t>
            </a:r>
            <a:r>
              <a:rPr lang="en-US" dirty="0" smtClean="0"/>
              <a:t> </a:t>
            </a:r>
            <a:r>
              <a:rPr lang="en-US" dirty="0" err="1" smtClean="0"/>
              <a:t>pembangunan</a:t>
            </a:r>
            <a:r>
              <a:rPr lang="en-US" dirty="0" smtClean="0"/>
              <a:t> </a:t>
            </a:r>
            <a:r>
              <a:rPr lang="en-US" dirty="0" err="1" smtClean="0"/>
              <a:t>perdesaan</a:t>
            </a:r>
            <a:r>
              <a:rPr lang="en-US" dirty="0" smtClean="0"/>
              <a:t> </a:t>
            </a:r>
            <a:r>
              <a:rPr lang="en-US" dirty="0" err="1" smtClean="0"/>
              <a:t>adalah</a:t>
            </a:r>
            <a:r>
              <a:rPr lang="en-US" dirty="0" smtClean="0"/>
              <a:t>:</a:t>
            </a:r>
          </a:p>
          <a:p>
            <a:pPr lvl="1">
              <a:spcBef>
                <a:spcPts val="1800"/>
              </a:spcBef>
            </a:pPr>
            <a:r>
              <a:rPr lang="en-US" dirty="0" err="1" smtClean="0"/>
              <a:t>Musyawarah</a:t>
            </a:r>
            <a:r>
              <a:rPr lang="en-US" dirty="0" smtClean="0"/>
              <a:t> </a:t>
            </a:r>
            <a:r>
              <a:rPr lang="en-US" dirty="0" err="1" smtClean="0"/>
              <a:t>antar</a:t>
            </a:r>
            <a:r>
              <a:rPr lang="en-US" dirty="0" smtClean="0"/>
              <a:t> </a:t>
            </a:r>
            <a:r>
              <a:rPr lang="en-US" dirty="0" err="1" smtClean="0"/>
              <a:t>desa</a:t>
            </a:r>
            <a:r>
              <a:rPr lang="en-US" dirty="0" smtClean="0"/>
              <a:t> </a:t>
            </a:r>
            <a:r>
              <a:rPr lang="en-US" dirty="0" smtClean="0">
                <a:sym typeface="Wingdings"/>
              </a:rPr>
              <a:t> </a:t>
            </a:r>
            <a:r>
              <a:rPr lang="en-US" dirty="0" err="1" smtClean="0">
                <a:sym typeface="Wingdings"/>
              </a:rPr>
              <a:t>ruang</a:t>
            </a:r>
            <a:r>
              <a:rPr lang="en-US" dirty="0" smtClean="0">
                <a:sym typeface="Wingdings"/>
              </a:rPr>
              <a:t> </a:t>
            </a:r>
            <a:r>
              <a:rPr lang="en-US" dirty="0" err="1" smtClean="0">
                <a:sym typeface="Wingdings"/>
              </a:rPr>
              <a:t>inisiatif</a:t>
            </a:r>
            <a:r>
              <a:rPr lang="en-US" dirty="0" smtClean="0">
                <a:sym typeface="Wingdings"/>
              </a:rPr>
              <a:t> </a:t>
            </a:r>
            <a:r>
              <a:rPr lang="en-US" dirty="0" err="1" smtClean="0">
                <a:sym typeface="Wingdings"/>
              </a:rPr>
              <a:t>desa</a:t>
            </a:r>
            <a:r>
              <a:rPr lang="en-US" dirty="0" smtClean="0">
                <a:sym typeface="Wingdings"/>
              </a:rPr>
              <a:t>.</a:t>
            </a:r>
          </a:p>
          <a:p>
            <a:pPr lvl="1">
              <a:spcBef>
                <a:spcPts val="1800"/>
              </a:spcBef>
            </a:pPr>
            <a:r>
              <a:rPr lang="en-US" dirty="0" err="1" smtClean="0">
                <a:sym typeface="Wingdings"/>
              </a:rPr>
              <a:t>Musyawarah</a:t>
            </a:r>
            <a:r>
              <a:rPr lang="en-US" dirty="0" smtClean="0">
                <a:sym typeface="Wingdings"/>
              </a:rPr>
              <a:t> </a:t>
            </a:r>
            <a:r>
              <a:rPr lang="en-US" dirty="0" err="1" smtClean="0">
                <a:sym typeface="Wingdings"/>
              </a:rPr>
              <a:t>kecamatan</a:t>
            </a:r>
            <a:r>
              <a:rPr lang="en-US" dirty="0" smtClean="0">
                <a:sym typeface="Wingdings"/>
              </a:rPr>
              <a:t> -&gt; </a:t>
            </a:r>
            <a:r>
              <a:rPr lang="en-US" dirty="0" err="1" smtClean="0">
                <a:sym typeface="Wingdings"/>
              </a:rPr>
              <a:t>ruang</a:t>
            </a:r>
            <a:r>
              <a:rPr lang="en-US" dirty="0" smtClean="0">
                <a:sym typeface="Wingdings"/>
              </a:rPr>
              <a:t> yang </a:t>
            </a:r>
            <a:r>
              <a:rPr lang="en-US" dirty="0" err="1" smtClean="0">
                <a:sym typeface="Wingdings"/>
              </a:rPr>
              <a:t>dibuka</a:t>
            </a:r>
            <a:r>
              <a:rPr lang="en-US" dirty="0" smtClean="0">
                <a:sym typeface="Wingdings"/>
              </a:rPr>
              <a:t> </a:t>
            </a:r>
            <a:r>
              <a:rPr lang="en-US" dirty="0" err="1" smtClean="0">
                <a:sym typeface="Wingdings"/>
              </a:rPr>
              <a:t>oleh</a:t>
            </a:r>
            <a:r>
              <a:rPr lang="en-US" dirty="0" smtClean="0">
                <a:sym typeface="Wingdings"/>
              </a:rPr>
              <a:t> </a:t>
            </a:r>
            <a:r>
              <a:rPr lang="en-US" dirty="0" err="1" smtClean="0">
                <a:sym typeface="Wingdings"/>
              </a:rPr>
              <a:t>pemerintah</a:t>
            </a:r>
            <a:r>
              <a:rPr lang="en-US" dirty="0" smtClean="0">
                <a:sym typeface="Wingdings"/>
              </a:rPr>
              <a:t>.</a:t>
            </a:r>
            <a:endParaRPr lang="en-US" dirty="0" smtClean="0"/>
          </a:p>
          <a:p>
            <a:pPr>
              <a:spcBef>
                <a:spcPts val="1800"/>
              </a:spcBef>
            </a:pPr>
            <a:r>
              <a:rPr lang="en-US" dirty="0" smtClean="0"/>
              <a:t>Pembangunan </a:t>
            </a:r>
            <a:r>
              <a:rPr lang="en-US" dirty="0" err="1" smtClean="0"/>
              <a:t>sektoral</a:t>
            </a:r>
            <a:r>
              <a:rPr lang="en-US" dirty="0" smtClean="0"/>
              <a:t> </a:t>
            </a:r>
            <a:r>
              <a:rPr lang="en-US" dirty="0" err="1" smtClean="0"/>
              <a:t>berskala</a:t>
            </a:r>
            <a:r>
              <a:rPr lang="en-US" dirty="0" smtClean="0"/>
              <a:t> </a:t>
            </a:r>
            <a:r>
              <a:rPr lang="en-US" dirty="0" err="1" smtClean="0"/>
              <a:t>lokal</a:t>
            </a:r>
            <a:r>
              <a:rPr lang="en-US" dirty="0" smtClean="0"/>
              <a:t> </a:t>
            </a:r>
            <a:r>
              <a:rPr lang="en-US" dirty="0" err="1" smtClean="0"/>
              <a:t>desa</a:t>
            </a:r>
            <a:r>
              <a:rPr lang="en-US" dirty="0" smtClean="0"/>
              <a:t> </a:t>
            </a:r>
            <a:r>
              <a:rPr lang="en-US" dirty="0" err="1" smtClean="0"/>
              <a:t>didelegasikan</a:t>
            </a:r>
            <a:r>
              <a:rPr lang="en-US" dirty="0" smtClean="0"/>
              <a:t> </a:t>
            </a:r>
            <a:r>
              <a:rPr lang="en-US" dirty="0" err="1" smtClean="0"/>
              <a:t>kepada</a:t>
            </a:r>
            <a:r>
              <a:rPr lang="en-US" dirty="0" smtClean="0"/>
              <a:t> </a:t>
            </a:r>
            <a:r>
              <a:rPr lang="en-US" dirty="0" err="1" smtClean="0"/>
              <a:t>desa</a:t>
            </a:r>
            <a:r>
              <a:rPr lang="en-US" dirty="0" smtClean="0"/>
              <a:t>.</a:t>
            </a:r>
          </a:p>
          <a:p>
            <a:pPr>
              <a:spcBef>
                <a:spcPts val="1800"/>
              </a:spcBef>
            </a:pPr>
            <a:r>
              <a:rPr lang="en-US" dirty="0" err="1" smtClean="0"/>
              <a:t>Memfungsikan</a:t>
            </a:r>
            <a:r>
              <a:rPr lang="en-US" dirty="0" smtClean="0"/>
              <a:t> unit-unit </a:t>
            </a:r>
            <a:r>
              <a:rPr lang="en-US" dirty="0" err="1" smtClean="0"/>
              <a:t>pelaksana</a:t>
            </a:r>
            <a:r>
              <a:rPr lang="en-US" dirty="0" smtClean="0"/>
              <a:t> (</a:t>
            </a:r>
            <a:r>
              <a:rPr lang="en-US" dirty="0" err="1" smtClean="0"/>
              <a:t>satuan</a:t>
            </a:r>
            <a:r>
              <a:rPr lang="en-US" dirty="0" smtClean="0"/>
              <a:t> </a:t>
            </a:r>
            <a:r>
              <a:rPr lang="en-US" dirty="0" err="1" smtClean="0"/>
              <a:t>kerja</a:t>
            </a:r>
            <a:r>
              <a:rPr lang="en-US" dirty="0" smtClean="0"/>
              <a:t>) </a:t>
            </a:r>
            <a:r>
              <a:rPr lang="en-US" dirty="0" err="1" smtClean="0"/>
              <a:t>pembangunan</a:t>
            </a:r>
            <a:r>
              <a:rPr lang="en-US" dirty="0" smtClean="0"/>
              <a:t> </a:t>
            </a:r>
            <a:r>
              <a:rPr lang="en-US" dirty="0" err="1" smtClean="0"/>
              <a:t>perdesaan</a:t>
            </a:r>
            <a:r>
              <a:rPr lang="en-US" dirty="0" smtClean="0"/>
              <a:t> </a:t>
            </a:r>
            <a:r>
              <a:rPr lang="en-US" dirty="0" err="1" smtClean="0"/>
              <a:t>melalui</a:t>
            </a:r>
            <a:r>
              <a:rPr lang="en-US" dirty="0" smtClean="0"/>
              <a:t> </a:t>
            </a:r>
            <a:r>
              <a:rPr lang="en-US" dirty="0" err="1" smtClean="0"/>
              <a:t>mekanisme</a:t>
            </a:r>
            <a:r>
              <a:rPr lang="en-US" dirty="0" smtClean="0"/>
              <a:t> </a:t>
            </a:r>
            <a:r>
              <a:rPr lang="en-US" dirty="0" err="1" smtClean="0"/>
              <a:t>perencanaan</a:t>
            </a:r>
            <a:r>
              <a:rPr lang="en-US" dirty="0" smtClean="0"/>
              <a:t> </a:t>
            </a:r>
            <a:r>
              <a:rPr lang="en-US" dirty="0" err="1" smtClean="0"/>
              <a:t>partisipatif</a:t>
            </a:r>
            <a:r>
              <a:rPr lang="en-US" dirty="0" smtClean="0"/>
              <a:t>.</a:t>
            </a:r>
          </a:p>
        </p:txBody>
      </p:sp>
      <p:sp>
        <p:nvSpPr>
          <p:cNvPr id="2" name="Slide Number Placeholder 1"/>
          <p:cNvSpPr>
            <a:spLocks noGrp="1"/>
          </p:cNvSpPr>
          <p:nvPr>
            <p:ph type="sldNum" sz="quarter" idx="12"/>
          </p:nvPr>
        </p:nvSpPr>
        <p:spPr/>
        <p:txBody>
          <a:bodyPr/>
          <a:lstStyle/>
          <a:p>
            <a:fld id="{752FB977-8826-1A49-9D54-BA290125B332}" type="slidenum">
              <a:rPr lang="en-US" smtClean="0"/>
              <a:pPr/>
              <a:t>36</a:t>
            </a:fld>
            <a:endParaRPr lang="en-US"/>
          </a:p>
        </p:txBody>
      </p:sp>
    </p:spTree>
    <p:extLst>
      <p:ext uri="{BB962C8B-B14F-4D97-AF65-F5344CB8AC3E}">
        <p14:creationId xmlns="" xmlns:p14="http://schemas.microsoft.com/office/powerpoint/2010/main" val="269563363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939"/>
            <a:ext cx="9144000" cy="1203163"/>
          </a:xfrm>
          <a:solidFill>
            <a:schemeClr val="accent6"/>
          </a:solidFill>
        </p:spPr>
        <p:txBody>
          <a:bodyPr>
            <a:noAutofit/>
          </a:bodyPr>
          <a:lstStyle/>
          <a:p>
            <a:r>
              <a:rPr lang="en-US" sz="2800" b="1" dirty="0" err="1" smtClean="0"/>
              <a:t>Pemberdayaan</a:t>
            </a:r>
            <a:r>
              <a:rPr lang="en-US" sz="2800" b="1" dirty="0" smtClean="0"/>
              <a:t> </a:t>
            </a:r>
            <a:r>
              <a:rPr lang="en-US" sz="2800" b="1" dirty="0" err="1" smtClean="0"/>
              <a:t>Pemerintah</a:t>
            </a:r>
            <a:r>
              <a:rPr lang="en-US" sz="2800" b="1" dirty="0" smtClean="0"/>
              <a:t> </a:t>
            </a:r>
            <a:r>
              <a:rPr lang="en-US" sz="2800" b="1" dirty="0" err="1" smtClean="0"/>
              <a:t>dan</a:t>
            </a:r>
            <a:r>
              <a:rPr lang="en-US" sz="2800" b="1" dirty="0" smtClean="0"/>
              <a:t> </a:t>
            </a:r>
            <a:r>
              <a:rPr lang="en-US" sz="2800" b="1" dirty="0" err="1" smtClean="0"/>
              <a:t>Masyarakat</a:t>
            </a:r>
            <a:r>
              <a:rPr lang="en-US" sz="2800" b="1" dirty="0" smtClean="0"/>
              <a:t> </a:t>
            </a:r>
            <a:r>
              <a:rPr lang="en-US" sz="2800" b="1" dirty="0" err="1" smtClean="0"/>
              <a:t>Desa</a:t>
            </a:r>
            <a:r>
              <a:rPr lang="en-US" sz="2800" b="1" dirty="0" smtClean="0"/>
              <a:t> </a:t>
            </a:r>
            <a:br>
              <a:rPr lang="en-US" sz="2800" b="1" dirty="0" smtClean="0"/>
            </a:br>
            <a:r>
              <a:rPr lang="en-US" sz="2800" b="1" dirty="0" smtClean="0"/>
              <a:t>(</a:t>
            </a:r>
            <a:r>
              <a:rPr lang="en-US" sz="2800" b="1" dirty="0" err="1" smtClean="0"/>
              <a:t>Pasal</a:t>
            </a:r>
            <a:r>
              <a:rPr lang="en-US" sz="2800" b="1" dirty="0" smtClean="0"/>
              <a:t> 112 </a:t>
            </a:r>
            <a:r>
              <a:rPr lang="en-US" sz="2800" b="1" dirty="0" err="1" smtClean="0"/>
              <a:t>ayat</a:t>
            </a:r>
            <a:r>
              <a:rPr lang="en-US" sz="2800" b="1" dirty="0" smtClean="0"/>
              <a:t> 3)</a:t>
            </a:r>
            <a:endParaRPr lang="en-US" sz="2800" b="1" dirty="0"/>
          </a:p>
        </p:txBody>
      </p:sp>
      <p:sp>
        <p:nvSpPr>
          <p:cNvPr id="3" name="Content Placeholder 2"/>
          <p:cNvSpPr>
            <a:spLocks noGrp="1"/>
          </p:cNvSpPr>
          <p:nvPr>
            <p:ph idx="1"/>
          </p:nvPr>
        </p:nvSpPr>
        <p:spPr>
          <a:xfrm>
            <a:off x="282214" y="1681431"/>
            <a:ext cx="8548707" cy="5032531"/>
          </a:xfrm>
        </p:spPr>
        <p:txBody>
          <a:bodyPr>
            <a:noAutofit/>
          </a:bodyPr>
          <a:lstStyle/>
          <a:p>
            <a:pPr lvl="0"/>
            <a:r>
              <a:rPr lang="x-none" sz="2400" dirty="0"/>
              <a:t>Pemerintah, P</a:t>
            </a:r>
            <a:r>
              <a:rPr lang="id-ID" sz="2400" dirty="0"/>
              <a:t>emerintah Daerah provinsi</a:t>
            </a:r>
            <a:r>
              <a:rPr lang="x-none" sz="2400" dirty="0"/>
              <a:t>, dan P</a:t>
            </a:r>
            <a:r>
              <a:rPr lang="id-ID" sz="2400" dirty="0"/>
              <a:t>emerintah Daerah kabupaten/kota memberdayakan masyarakat Desa dengan:</a:t>
            </a:r>
            <a:endParaRPr lang="en-US" sz="2400" dirty="0"/>
          </a:p>
          <a:p>
            <a:pPr lvl="1"/>
            <a:r>
              <a:rPr lang="id-ID" sz="2000" dirty="0"/>
              <a:t>menerapkan hasil pengembangan ilmu pengetahuan dan teknologi, teknologi tepat guna, dan temuan baru untuk kemajuan ekonomi dan pertanian masyarakat Desa;</a:t>
            </a:r>
            <a:endParaRPr lang="en-US" sz="2000" dirty="0"/>
          </a:p>
          <a:p>
            <a:pPr lvl="1"/>
            <a:r>
              <a:rPr lang="id-ID" sz="2000" dirty="0"/>
              <a:t>meningkatkan kualitas pemerintahan dan masyarakat Desa melalui pendidikan, pelatihan, dan penyuluhan; dan</a:t>
            </a:r>
            <a:endParaRPr lang="en-US" sz="2000" dirty="0"/>
          </a:p>
          <a:p>
            <a:pPr lvl="1"/>
            <a:r>
              <a:rPr lang="id-ID" sz="2000" dirty="0"/>
              <a:t>mengakui dan memfungsikan institusi asli dan/atau yang sudah ada di masyarakat Desa.</a:t>
            </a:r>
            <a:endParaRPr lang="en-US" sz="2000" dirty="0"/>
          </a:p>
          <a:p>
            <a:pPr lvl="0"/>
            <a:r>
              <a:rPr lang="id-ID" sz="2400" dirty="0"/>
              <a:t>Pemberdayaan masyarakat Desa </a:t>
            </a:r>
            <a:r>
              <a:rPr lang="id-ID" sz="2400" dirty="0" smtClean="0"/>
              <a:t>dilaksanakan </a:t>
            </a:r>
            <a:r>
              <a:rPr lang="id-ID" sz="2400" dirty="0"/>
              <a:t>dengan pendampingan dalam perencanaan, pelaksanaan, dan pemantauan Pembangunan Desa dan Kawasan Perdesaan.</a:t>
            </a:r>
            <a:endParaRPr lang="en-US" sz="2400" dirty="0"/>
          </a:p>
        </p:txBody>
      </p:sp>
      <p:sp>
        <p:nvSpPr>
          <p:cNvPr id="4" name="Slide Number Placeholder 3"/>
          <p:cNvSpPr>
            <a:spLocks noGrp="1"/>
          </p:cNvSpPr>
          <p:nvPr>
            <p:ph type="sldNum" sz="quarter" idx="12"/>
          </p:nvPr>
        </p:nvSpPr>
        <p:spPr/>
        <p:txBody>
          <a:bodyPr/>
          <a:lstStyle/>
          <a:p>
            <a:fld id="{752FB977-8826-1A49-9D54-BA290125B332}" type="slidenum">
              <a:rPr lang="en-US" smtClean="0"/>
              <a:pPr/>
              <a:t>37</a:t>
            </a:fld>
            <a:endParaRPr lang="en-US"/>
          </a:p>
        </p:txBody>
      </p:sp>
    </p:spTree>
    <p:extLst>
      <p:ext uri="{BB962C8B-B14F-4D97-AF65-F5344CB8AC3E}">
        <p14:creationId xmlns="" xmlns:p14="http://schemas.microsoft.com/office/powerpoint/2010/main" val="409109894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554"/>
            <a:ext cx="9144000" cy="1143000"/>
          </a:xfrm>
          <a:solidFill>
            <a:schemeClr val="bg2"/>
          </a:solidFill>
        </p:spPr>
        <p:txBody>
          <a:bodyPr>
            <a:normAutofit/>
          </a:bodyPr>
          <a:lstStyle/>
          <a:p>
            <a:r>
              <a:rPr lang="en-US" sz="3600" b="1" dirty="0" smtClean="0"/>
              <a:t>Agenda </a:t>
            </a:r>
            <a:r>
              <a:rPr lang="en-US" sz="3600" b="1" dirty="0" err="1" smtClean="0"/>
              <a:t>Implementasi</a:t>
            </a:r>
            <a:r>
              <a:rPr lang="en-US" sz="3600" b="1" dirty="0" smtClean="0"/>
              <a:t> yang </a:t>
            </a:r>
            <a:r>
              <a:rPr lang="en-US" sz="3600" b="1" dirty="0" err="1" smtClean="0"/>
              <a:t>Mendesak</a:t>
            </a:r>
            <a:endParaRPr lang="en-US" sz="3600" b="1" dirty="0"/>
          </a:p>
        </p:txBody>
      </p:sp>
      <p:sp>
        <p:nvSpPr>
          <p:cNvPr id="3" name="Content Placeholder 2"/>
          <p:cNvSpPr>
            <a:spLocks noGrp="1"/>
          </p:cNvSpPr>
          <p:nvPr>
            <p:ph idx="1"/>
          </p:nvPr>
        </p:nvSpPr>
        <p:spPr>
          <a:xfrm>
            <a:off x="457200" y="1600202"/>
            <a:ext cx="8229600" cy="4878594"/>
          </a:xfrm>
        </p:spPr>
        <p:txBody>
          <a:bodyPr>
            <a:normAutofit fontScale="77500" lnSpcReduction="20000"/>
          </a:bodyPr>
          <a:lstStyle/>
          <a:p>
            <a:pPr lvl="0">
              <a:spcBef>
                <a:spcPts val="1200"/>
              </a:spcBef>
            </a:pPr>
            <a:r>
              <a:rPr lang="en-US" sz="3100" smtClean="0"/>
              <a:t>Persiapan yang mendasar dalam rangka implementasi UU Desa ini adalah penyusunan Peraturan Pemerintah (PP). Idealnya sebelum akhir Pemilihan Presiden 2014, PP tentang Desa sudah ada.</a:t>
            </a:r>
          </a:p>
          <a:p>
            <a:pPr lvl="0">
              <a:spcBef>
                <a:spcPts val="1200"/>
              </a:spcBef>
            </a:pPr>
            <a:r>
              <a:rPr lang="en-US" sz="3100" smtClean="0"/>
              <a:t>Agar PP ini dapat diimpelementasikan secara lebih rasional utamanya terkait pengaturan-pengaturan tentang pemberdayaan masyarakat, maka pembelajaran yang baik dari berbagai program pemberdayaan masyarakat yang sudah ada sudah seharusnya dijadikan referensi bagi para penyusun PP Desa tersebut sejauh tetap sejalan dengan asas-asas pengaturan desa yang ditetapkan dalam UU Desa.</a:t>
            </a:r>
          </a:p>
          <a:p>
            <a:pPr lvl="0">
              <a:spcBef>
                <a:spcPts val="1200"/>
              </a:spcBef>
            </a:pPr>
            <a:r>
              <a:rPr lang="en-US" sz="3100" smtClean="0"/>
              <a:t>Agar pihak-pihak yang terlibat dalam proram pemberdayaan masyarakat bersikap pro aktif menyumbangkan beragam pengalaman-pengalaman yang baik untuk memperkaya substansi PP tentang Desa</a:t>
            </a:r>
          </a:p>
          <a:p>
            <a:pPr>
              <a:spcBef>
                <a:spcPts val="1200"/>
              </a:spcBef>
            </a:pPr>
            <a:endParaRPr lang="en-US" smtClean="0"/>
          </a:p>
        </p:txBody>
      </p:sp>
      <p:sp>
        <p:nvSpPr>
          <p:cNvPr id="4" name="Slide Number Placeholder 3"/>
          <p:cNvSpPr>
            <a:spLocks noGrp="1"/>
          </p:cNvSpPr>
          <p:nvPr>
            <p:ph type="sldNum" sz="quarter" idx="12"/>
          </p:nvPr>
        </p:nvSpPr>
        <p:spPr/>
        <p:txBody>
          <a:bodyPr/>
          <a:lstStyle/>
          <a:p>
            <a:fld id="{752FB977-8826-1A49-9D54-BA290125B332}" type="slidenum">
              <a:rPr lang="en-US" smtClean="0"/>
              <a:pPr/>
              <a:t>38</a:t>
            </a:fld>
            <a:endParaRPr lang="en-US"/>
          </a:p>
        </p:txBody>
      </p:sp>
    </p:spTree>
    <p:extLst>
      <p:ext uri="{BB962C8B-B14F-4D97-AF65-F5344CB8AC3E}">
        <p14:creationId xmlns="" xmlns:p14="http://schemas.microsoft.com/office/powerpoint/2010/main" val="7183020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 y="2738438"/>
            <a:ext cx="8750300" cy="1143000"/>
          </a:xfrm>
          <a:solidFill>
            <a:schemeClr val="accent6">
              <a:lumMod val="75000"/>
            </a:schemeClr>
          </a:solidFill>
        </p:spPr>
        <p:txBody>
          <a:bodyPr/>
          <a:lstStyle/>
          <a:p>
            <a:r>
              <a:rPr lang="en-US" dirty="0" err="1" smtClean="0"/>
              <a:t>Terima</a:t>
            </a:r>
            <a:r>
              <a:rPr lang="en-US" dirty="0" smtClean="0"/>
              <a:t> </a:t>
            </a:r>
            <a:r>
              <a:rPr lang="en-US" dirty="0" err="1" smtClean="0"/>
              <a:t>Kasih</a:t>
            </a:r>
            <a:endParaRPr lang="en-US" dirty="0"/>
          </a:p>
        </p:txBody>
      </p:sp>
      <p:sp>
        <p:nvSpPr>
          <p:cNvPr id="3" name="Slide Number Placeholder 2"/>
          <p:cNvSpPr>
            <a:spLocks noGrp="1"/>
          </p:cNvSpPr>
          <p:nvPr>
            <p:ph type="sldNum" sz="quarter" idx="12"/>
          </p:nvPr>
        </p:nvSpPr>
        <p:spPr/>
        <p:txBody>
          <a:bodyPr/>
          <a:lstStyle/>
          <a:p>
            <a:fld id="{752FB977-8826-1A49-9D54-BA290125B332}" type="slidenum">
              <a:rPr lang="en-US" smtClean="0"/>
              <a:pPr/>
              <a:t>39</a:t>
            </a:fld>
            <a:endParaRPr lang="en-US"/>
          </a:p>
        </p:txBody>
      </p:sp>
    </p:spTree>
    <p:extLst>
      <p:ext uri="{BB962C8B-B14F-4D97-AF65-F5344CB8AC3E}">
        <p14:creationId xmlns="" xmlns:p14="http://schemas.microsoft.com/office/powerpoint/2010/main" val="38282709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4" name="Rectangle 4"/>
          <p:cNvSpPr>
            <a:spLocks noChangeArrowheads="1"/>
          </p:cNvSpPr>
          <p:nvPr/>
        </p:nvSpPr>
        <p:spPr bwMode="auto">
          <a:xfrm>
            <a:off x="0" y="0"/>
            <a:ext cx="9144000" cy="990600"/>
          </a:xfrm>
          <a:prstGeom prst="rect">
            <a:avLst/>
          </a:prstGeom>
          <a:noFill/>
          <a:ln w="9525">
            <a:solidFill>
              <a:schemeClr val="tx1"/>
            </a:solidFill>
            <a:miter lim="800000"/>
            <a:headEnd/>
            <a:tailEnd/>
          </a:ln>
          <a:effectLst>
            <a:prstShdw prst="shdw13" dist="53882" dir="13500000">
              <a:schemeClr val="bg2">
                <a:alpha val="50000"/>
              </a:schemeClr>
            </a:prstShdw>
          </a:effectLst>
        </p:spPr>
        <p:txBody>
          <a:bodyPr wrap="none" anchor="ctr"/>
          <a:lstStyle/>
          <a:p>
            <a:pPr algn="ctr">
              <a:defRPr/>
            </a:pPr>
            <a:r>
              <a:rPr lang="en-US" sz="2400" b="1">
                <a:effectLst>
                  <a:outerShdw blurRad="38100" dist="38100" dir="2700000" algn="tl">
                    <a:srgbClr val="C0C0C0"/>
                  </a:outerShdw>
                </a:effectLst>
              </a:rPr>
              <a:t>PENGALAMAN YANG BAIK DARI </a:t>
            </a:r>
            <a:r>
              <a:rPr lang="en-US" sz="2400" b="1" smtClean="0">
                <a:effectLst>
                  <a:outerShdw blurRad="38100" dist="38100" dir="2700000" algn="tl">
                    <a:srgbClr val="C0C0C0"/>
                  </a:outerShdw>
                </a:effectLst>
              </a:rPr>
              <a:t>PNPM MANDIRI PERDESAAN</a:t>
            </a:r>
            <a:endParaRPr lang="en-US" sz="2400" b="1" dirty="0">
              <a:effectLst>
                <a:outerShdw blurRad="38100" dist="38100" dir="2700000" algn="tl">
                  <a:srgbClr val="C0C0C0"/>
                </a:outerShdw>
              </a:effectLst>
            </a:endParaRPr>
          </a:p>
        </p:txBody>
      </p:sp>
      <p:sp>
        <p:nvSpPr>
          <p:cNvPr id="6" name="Rectangle 5"/>
          <p:cNvSpPr>
            <a:spLocks noChangeArrowheads="1"/>
          </p:cNvSpPr>
          <p:nvPr/>
        </p:nvSpPr>
        <p:spPr bwMode="auto">
          <a:xfrm>
            <a:off x="0" y="981075"/>
            <a:ext cx="9144000" cy="5876925"/>
          </a:xfrm>
          <a:prstGeom prst="rect">
            <a:avLst/>
          </a:prstGeom>
          <a:noFill/>
          <a:ln w="9525">
            <a:noFill/>
            <a:miter lim="800000"/>
            <a:headEnd/>
            <a:tailEnd/>
          </a:ln>
        </p:spPr>
        <p:txBody>
          <a:bodyPr/>
          <a:lstStyle/>
          <a:p>
            <a:pPr marL="609600" indent="-609600">
              <a:spcBef>
                <a:spcPct val="20000"/>
              </a:spcBef>
              <a:buFont typeface="Wingdings" pitchFamily="2" charset="2"/>
              <a:buChar char="ü"/>
              <a:defRPr/>
            </a:pPr>
            <a:r>
              <a:rPr lang="en-US" sz="2800" smtClean="0"/>
              <a:t>Meningkatnya </a:t>
            </a:r>
            <a:r>
              <a:rPr lang="en-US" sz="2800"/>
              <a:t>kemampuan masyarakat dalam pengelolaan kegiatan pembangunan desa; </a:t>
            </a:r>
          </a:p>
          <a:p>
            <a:pPr marL="609600" indent="-609600">
              <a:spcBef>
                <a:spcPct val="20000"/>
              </a:spcBef>
              <a:buFont typeface="Wingdings" pitchFamily="2" charset="2"/>
              <a:buChar char="ü"/>
              <a:defRPr/>
            </a:pPr>
            <a:r>
              <a:rPr lang="en-US" sz="2800"/>
              <a:t>Partisipasi dan swadaya masyarakat dalam perencanaan dan pelaksanaan kegiatan cukup tinggi; </a:t>
            </a:r>
          </a:p>
          <a:p>
            <a:pPr marL="609600" indent="-609600">
              <a:spcBef>
                <a:spcPct val="20000"/>
              </a:spcBef>
              <a:buFont typeface="Wingdings" pitchFamily="2" charset="2"/>
              <a:buChar char="ü"/>
              <a:defRPr/>
            </a:pPr>
            <a:r>
              <a:rPr lang="en-US" sz="2800"/>
              <a:t>Hasil dan dampaknya, khususnya dalam penanggulangan kemiskinan cukup nyata; </a:t>
            </a:r>
          </a:p>
          <a:p>
            <a:pPr marL="609600" indent="-609600">
              <a:spcBef>
                <a:spcPct val="20000"/>
              </a:spcBef>
              <a:buFont typeface="Wingdings" pitchFamily="2" charset="2"/>
              <a:buChar char="ü"/>
              <a:defRPr/>
            </a:pPr>
            <a:r>
              <a:rPr lang="en-US" sz="2800"/>
              <a:t>Biaya kegiatan pembangunan relatif lebih murah dibandingkan jika dilaksanakan pihak lain; </a:t>
            </a:r>
          </a:p>
          <a:p>
            <a:pPr marL="609600" indent="-609600">
              <a:spcBef>
                <a:spcPct val="20000"/>
              </a:spcBef>
              <a:buFont typeface="Wingdings" pitchFamily="2" charset="2"/>
              <a:buChar char="ü"/>
              <a:defRPr/>
            </a:pPr>
            <a:r>
              <a:rPr lang="en-US" sz="2800"/>
              <a:t>Keterbukaan dalam pengambilan keputusan dan pengelolaan keuangannya cukup kuat.</a:t>
            </a:r>
            <a:endParaRPr lang="en-US" sz="2800" dirty="0">
              <a:latin typeface="+mj-lt"/>
              <a:cs typeface="Aharoni" pitchFamily="2" charset="-79"/>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3735388" y="2060575"/>
            <a:ext cx="4052887" cy="403701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10" name="Straight Arrow Connector 9"/>
          <p:cNvCxnSpPr/>
          <p:nvPr/>
        </p:nvCxnSpPr>
        <p:spPr>
          <a:xfrm>
            <a:off x="4865688" y="1665288"/>
            <a:ext cx="0" cy="11049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412" name="TextBox 10"/>
          <p:cNvSpPr txBox="1">
            <a:spLocks noChangeArrowheads="1"/>
          </p:cNvSpPr>
          <p:nvPr/>
        </p:nvSpPr>
        <p:spPr bwMode="auto">
          <a:xfrm>
            <a:off x="3827463" y="1046163"/>
            <a:ext cx="1825625" cy="646112"/>
          </a:xfrm>
          <a:prstGeom prst="rect">
            <a:avLst/>
          </a:prstGeom>
          <a:noFill/>
          <a:ln w="9525">
            <a:noFill/>
            <a:miter lim="800000"/>
            <a:headEnd/>
            <a:tailEnd/>
          </a:ln>
        </p:spPr>
        <p:txBody>
          <a:bodyPr>
            <a:spAutoFit/>
          </a:bodyPr>
          <a:lstStyle/>
          <a:p>
            <a:r>
              <a:rPr lang="id-ID"/>
              <a:t>Pembangunan sektor ekonomi</a:t>
            </a:r>
          </a:p>
        </p:txBody>
      </p:sp>
      <p:cxnSp>
        <p:nvCxnSpPr>
          <p:cNvPr id="19" name="Straight Arrow Connector 18"/>
          <p:cNvCxnSpPr/>
          <p:nvPr/>
        </p:nvCxnSpPr>
        <p:spPr>
          <a:xfrm flipH="1">
            <a:off x="6575425" y="1665288"/>
            <a:ext cx="1060450" cy="10033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414" name="TextBox 24"/>
          <p:cNvSpPr txBox="1">
            <a:spLocks noChangeArrowheads="1"/>
          </p:cNvSpPr>
          <p:nvPr/>
        </p:nvSpPr>
        <p:spPr bwMode="auto">
          <a:xfrm>
            <a:off x="6621463" y="1039813"/>
            <a:ext cx="1998662" cy="646112"/>
          </a:xfrm>
          <a:prstGeom prst="rect">
            <a:avLst/>
          </a:prstGeom>
          <a:noFill/>
          <a:ln w="9525">
            <a:noFill/>
            <a:miter lim="800000"/>
            <a:headEnd/>
            <a:tailEnd/>
          </a:ln>
        </p:spPr>
        <p:txBody>
          <a:bodyPr>
            <a:spAutoFit/>
          </a:bodyPr>
          <a:lstStyle/>
          <a:p>
            <a:r>
              <a:rPr lang="id-ID"/>
              <a:t>Pembangunan sektor lingkungan </a:t>
            </a:r>
          </a:p>
        </p:txBody>
      </p:sp>
      <p:cxnSp>
        <p:nvCxnSpPr>
          <p:cNvPr id="28" name="Straight Arrow Connector 27"/>
          <p:cNvCxnSpPr/>
          <p:nvPr/>
        </p:nvCxnSpPr>
        <p:spPr>
          <a:xfrm flipV="1">
            <a:off x="3598863" y="5060950"/>
            <a:ext cx="809625" cy="103663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416" name="TextBox 30"/>
          <p:cNvSpPr txBox="1">
            <a:spLocks noChangeArrowheads="1"/>
          </p:cNvSpPr>
          <p:nvPr/>
        </p:nvSpPr>
        <p:spPr bwMode="auto">
          <a:xfrm>
            <a:off x="2532063" y="6021388"/>
            <a:ext cx="2138362" cy="646112"/>
          </a:xfrm>
          <a:prstGeom prst="rect">
            <a:avLst/>
          </a:prstGeom>
          <a:noFill/>
          <a:ln w="9525">
            <a:noFill/>
            <a:miter lim="800000"/>
            <a:headEnd/>
            <a:tailEnd/>
          </a:ln>
        </p:spPr>
        <p:txBody>
          <a:bodyPr>
            <a:spAutoFit/>
          </a:bodyPr>
          <a:lstStyle/>
          <a:p>
            <a:pPr algn="ctr"/>
            <a:r>
              <a:rPr lang="id-ID"/>
              <a:t>Pembangunan Pertanian</a:t>
            </a:r>
          </a:p>
        </p:txBody>
      </p:sp>
      <p:cxnSp>
        <p:nvCxnSpPr>
          <p:cNvPr id="34" name="Straight Arrow Connector 33"/>
          <p:cNvCxnSpPr/>
          <p:nvPr/>
        </p:nvCxnSpPr>
        <p:spPr>
          <a:xfrm flipH="1" flipV="1">
            <a:off x="5889625" y="5399088"/>
            <a:ext cx="223838" cy="10033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418" name="TextBox 40"/>
          <p:cNvSpPr txBox="1">
            <a:spLocks noChangeArrowheads="1"/>
          </p:cNvSpPr>
          <p:nvPr/>
        </p:nvSpPr>
        <p:spPr bwMode="auto">
          <a:xfrm>
            <a:off x="5351463" y="6326188"/>
            <a:ext cx="2676525" cy="368300"/>
          </a:xfrm>
          <a:prstGeom prst="rect">
            <a:avLst/>
          </a:prstGeom>
          <a:noFill/>
          <a:ln w="9525">
            <a:noFill/>
            <a:miter lim="800000"/>
            <a:headEnd/>
            <a:tailEnd/>
          </a:ln>
        </p:spPr>
        <p:txBody>
          <a:bodyPr>
            <a:spAutoFit/>
          </a:bodyPr>
          <a:lstStyle/>
          <a:p>
            <a:r>
              <a:rPr lang="id-ID"/>
              <a:t>Perbaikan sektor gizi </a:t>
            </a:r>
          </a:p>
        </p:txBody>
      </p:sp>
      <p:cxnSp>
        <p:nvCxnSpPr>
          <p:cNvPr id="44" name="Straight Arrow Connector 43"/>
          <p:cNvCxnSpPr>
            <a:stCxn id="17420" idx="2"/>
            <a:endCxn id="32" idx="1"/>
          </p:cNvCxnSpPr>
          <p:nvPr/>
        </p:nvCxnSpPr>
        <p:spPr>
          <a:xfrm>
            <a:off x="2987675" y="2054225"/>
            <a:ext cx="1196975" cy="149542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420" name="TextBox 45"/>
          <p:cNvSpPr txBox="1">
            <a:spLocks noChangeArrowheads="1"/>
          </p:cNvSpPr>
          <p:nvPr/>
        </p:nvSpPr>
        <p:spPr bwMode="auto">
          <a:xfrm>
            <a:off x="2351088" y="1684338"/>
            <a:ext cx="1273175" cy="369887"/>
          </a:xfrm>
          <a:prstGeom prst="rect">
            <a:avLst/>
          </a:prstGeom>
          <a:noFill/>
          <a:ln w="9525">
            <a:noFill/>
            <a:miter lim="800000"/>
            <a:headEnd/>
            <a:tailEnd/>
          </a:ln>
        </p:spPr>
        <p:txBody>
          <a:bodyPr>
            <a:spAutoFit/>
          </a:bodyPr>
          <a:lstStyle/>
          <a:p>
            <a:r>
              <a:rPr lang="id-ID"/>
              <a:t>sektor etc.</a:t>
            </a:r>
          </a:p>
        </p:txBody>
      </p:sp>
      <p:sp>
        <p:nvSpPr>
          <p:cNvPr id="17421" name="TextBox 64"/>
          <p:cNvSpPr txBox="1">
            <a:spLocks noChangeArrowheads="1"/>
          </p:cNvSpPr>
          <p:nvPr/>
        </p:nvSpPr>
        <p:spPr bwMode="auto">
          <a:xfrm>
            <a:off x="225425" y="177800"/>
            <a:ext cx="8613775" cy="523875"/>
          </a:xfrm>
          <a:prstGeom prst="rect">
            <a:avLst/>
          </a:prstGeom>
          <a:noFill/>
          <a:ln w="9525">
            <a:noFill/>
            <a:miter lim="800000"/>
            <a:headEnd/>
            <a:tailEnd/>
          </a:ln>
        </p:spPr>
        <p:txBody>
          <a:bodyPr>
            <a:spAutoFit/>
          </a:bodyPr>
          <a:lstStyle/>
          <a:p>
            <a:pPr algn="ctr"/>
            <a:r>
              <a:rPr lang="id-ID" sz="2800" b="1"/>
              <a:t>Tata Kelola Pembangunan di Tingkat Desa </a:t>
            </a:r>
            <a:r>
              <a:rPr lang="en-US" sz="2800" b="1"/>
              <a:t>–</a:t>
            </a:r>
            <a:r>
              <a:rPr lang="id-ID" sz="2800" b="1"/>
              <a:t> Eksisting </a:t>
            </a:r>
          </a:p>
        </p:txBody>
      </p:sp>
      <p:sp>
        <p:nvSpPr>
          <p:cNvPr id="15" name="Oval 14"/>
          <p:cNvSpPr/>
          <p:nvPr/>
        </p:nvSpPr>
        <p:spPr>
          <a:xfrm>
            <a:off x="5940425" y="3498850"/>
            <a:ext cx="1695450" cy="106680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200" b="1" dirty="0" err="1">
                <a:solidFill>
                  <a:schemeClr val="tx1"/>
                </a:solidFill>
              </a:rPr>
              <a:t>Pemerintahan</a:t>
            </a:r>
            <a:r>
              <a:rPr lang="en-GB" sz="1200" b="1" dirty="0">
                <a:solidFill>
                  <a:schemeClr val="tx1"/>
                </a:solidFill>
              </a:rPr>
              <a:t> </a:t>
            </a:r>
            <a:r>
              <a:rPr lang="en-GB" sz="1200" b="1" dirty="0" err="1">
                <a:solidFill>
                  <a:schemeClr val="tx1"/>
                </a:solidFill>
              </a:rPr>
              <a:t>Desa</a:t>
            </a:r>
            <a:endParaRPr lang="en-GB" sz="1200" b="1" dirty="0">
              <a:solidFill>
                <a:schemeClr val="tx1"/>
              </a:solidFill>
            </a:endParaRPr>
          </a:p>
        </p:txBody>
      </p:sp>
      <p:sp>
        <p:nvSpPr>
          <p:cNvPr id="16" name="Oval 15"/>
          <p:cNvSpPr/>
          <p:nvPr/>
        </p:nvSpPr>
        <p:spPr>
          <a:xfrm>
            <a:off x="5591175" y="2520950"/>
            <a:ext cx="1123950" cy="990600"/>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dirty="0" err="1">
                <a:solidFill>
                  <a:schemeClr val="tx1"/>
                </a:solidFill>
              </a:rPr>
              <a:t>Kelompok</a:t>
            </a:r>
            <a:endParaRPr lang="en-GB" sz="1100" dirty="0">
              <a:solidFill>
                <a:schemeClr val="tx1"/>
              </a:solidFill>
            </a:endParaRPr>
          </a:p>
        </p:txBody>
      </p:sp>
      <p:sp>
        <p:nvSpPr>
          <p:cNvPr id="21" name="TextBox 20"/>
          <p:cNvSpPr txBox="1"/>
          <p:nvPr/>
        </p:nvSpPr>
        <p:spPr>
          <a:xfrm>
            <a:off x="152400" y="1976438"/>
            <a:ext cx="3036888" cy="4278312"/>
          </a:xfrm>
          <a:prstGeom prst="rect">
            <a:avLst/>
          </a:prstGeom>
          <a:noFill/>
        </p:spPr>
        <p:txBody>
          <a:bodyPr>
            <a:spAutoFit/>
          </a:bodyPr>
          <a:lstStyle/>
          <a:p>
            <a:pPr>
              <a:spcBef>
                <a:spcPts val="600"/>
              </a:spcBef>
              <a:spcAft>
                <a:spcPts val="600"/>
              </a:spcAft>
              <a:defRPr/>
            </a:pPr>
            <a:r>
              <a:rPr lang="id-ID" sz="1400" b="1" dirty="0"/>
              <a:t>Desa Sebagai </a:t>
            </a:r>
            <a:r>
              <a:rPr lang="id-ID" sz="1400" b="1" u="sng" dirty="0"/>
              <a:t>OBYEK</a:t>
            </a:r>
            <a:r>
              <a:rPr lang="id-ID" sz="1400" b="1" dirty="0"/>
              <a:t> Pembangunan:</a:t>
            </a:r>
          </a:p>
          <a:p>
            <a:pPr>
              <a:spcBef>
                <a:spcPts val="600"/>
              </a:spcBef>
              <a:spcAft>
                <a:spcPts val="600"/>
              </a:spcAft>
              <a:defRPr/>
            </a:pPr>
            <a:r>
              <a:rPr lang="en-US" sz="1400" b="1" dirty="0"/>
              <a:t>Di </a:t>
            </a:r>
            <a:r>
              <a:rPr lang="en-US" sz="1400" b="1" dirty="0" err="1"/>
              <a:t>tingkat</a:t>
            </a:r>
            <a:r>
              <a:rPr lang="en-US" sz="1400" b="1" dirty="0"/>
              <a:t> </a:t>
            </a:r>
            <a:r>
              <a:rPr lang="en-US" sz="1400" b="1" dirty="0" err="1"/>
              <a:t>makr</a:t>
            </a:r>
            <a:r>
              <a:rPr lang="en-US" sz="1400" dirty="0" err="1"/>
              <a:t>o</a:t>
            </a:r>
            <a:endParaRPr lang="en-US" sz="1400" dirty="0"/>
          </a:p>
          <a:p>
            <a:pPr marL="285750" indent="-285750">
              <a:spcBef>
                <a:spcPts val="600"/>
              </a:spcBef>
              <a:spcAft>
                <a:spcPts val="600"/>
              </a:spcAft>
              <a:buFont typeface="Arial"/>
              <a:buChar char="•"/>
              <a:defRPr/>
            </a:pPr>
            <a:r>
              <a:rPr lang="en-US" sz="1400" dirty="0"/>
              <a:t>Pembangunan </a:t>
            </a:r>
            <a:r>
              <a:rPr lang="en-US" sz="1400" dirty="0" err="1"/>
              <a:t>bersifat</a:t>
            </a:r>
            <a:r>
              <a:rPr lang="en-US" sz="1400" dirty="0"/>
              <a:t> </a:t>
            </a:r>
            <a:r>
              <a:rPr lang="en-US" sz="1400" dirty="0" err="1"/>
              <a:t>proyek</a:t>
            </a:r>
            <a:r>
              <a:rPr lang="en-US" sz="1400" dirty="0"/>
              <a:t> -&gt; </a:t>
            </a:r>
            <a:r>
              <a:rPr lang="en-US" sz="1400" dirty="0" err="1"/>
              <a:t>tidak</a:t>
            </a:r>
            <a:r>
              <a:rPr lang="en-US" sz="1400" dirty="0"/>
              <a:t> </a:t>
            </a:r>
            <a:r>
              <a:rPr lang="en-US" sz="1400" dirty="0" err="1"/>
              <a:t>berkesinambungan</a:t>
            </a:r>
            <a:r>
              <a:rPr lang="en-US" sz="1400" dirty="0"/>
              <a:t>.</a:t>
            </a:r>
          </a:p>
          <a:p>
            <a:pPr marL="285750" indent="-285750">
              <a:spcBef>
                <a:spcPts val="600"/>
              </a:spcBef>
              <a:spcAft>
                <a:spcPts val="600"/>
              </a:spcAft>
              <a:buFont typeface="Arial"/>
              <a:buChar char="•"/>
              <a:defRPr/>
            </a:pPr>
            <a:r>
              <a:rPr lang="en-US" sz="1400" dirty="0" err="1"/>
              <a:t>Lokasi</a:t>
            </a:r>
            <a:r>
              <a:rPr lang="en-US" sz="1400" dirty="0"/>
              <a:t> </a:t>
            </a:r>
            <a:r>
              <a:rPr lang="en-US" sz="1400" dirty="0" err="1"/>
              <a:t>tidak</a:t>
            </a:r>
            <a:r>
              <a:rPr lang="en-US" sz="1400" dirty="0"/>
              <a:t> </a:t>
            </a:r>
            <a:r>
              <a:rPr lang="en-US" sz="1400" dirty="0" err="1"/>
              <a:t>merata</a:t>
            </a:r>
            <a:r>
              <a:rPr lang="en-US" sz="1400" dirty="0"/>
              <a:t> -&gt; </a:t>
            </a:r>
            <a:r>
              <a:rPr lang="en-US" sz="1400" dirty="0" err="1"/>
              <a:t>faktor</a:t>
            </a:r>
            <a:r>
              <a:rPr lang="en-US" sz="1400" dirty="0"/>
              <a:t> </a:t>
            </a:r>
            <a:r>
              <a:rPr lang="en-US" sz="1400" dirty="0" err="1"/>
              <a:t>politik</a:t>
            </a:r>
            <a:r>
              <a:rPr lang="en-US" sz="1400" dirty="0"/>
              <a:t> </a:t>
            </a:r>
            <a:r>
              <a:rPr lang="en-US" sz="1400" dirty="0" err="1"/>
              <a:t>sangat</a:t>
            </a:r>
            <a:r>
              <a:rPr lang="en-US" sz="1400" dirty="0"/>
              <a:t> </a:t>
            </a:r>
            <a:r>
              <a:rPr lang="en-US" sz="1400" dirty="0" err="1"/>
              <a:t>berperan</a:t>
            </a:r>
            <a:r>
              <a:rPr lang="en-US" sz="1400" dirty="0"/>
              <a:t>.</a:t>
            </a:r>
          </a:p>
          <a:p>
            <a:pPr>
              <a:spcBef>
                <a:spcPts val="600"/>
              </a:spcBef>
              <a:spcAft>
                <a:spcPts val="600"/>
              </a:spcAft>
              <a:defRPr/>
            </a:pPr>
            <a:r>
              <a:rPr lang="id-ID" sz="1400" b="1" dirty="0"/>
              <a:t>Di T</a:t>
            </a:r>
            <a:r>
              <a:rPr lang="en-US" sz="1400" b="1" dirty="0" err="1"/>
              <a:t>i</a:t>
            </a:r>
            <a:r>
              <a:rPr lang="id-ID" sz="1400" b="1" dirty="0"/>
              <a:t>ngkat Mikro</a:t>
            </a:r>
          </a:p>
          <a:p>
            <a:pPr marL="285750" indent="-285750">
              <a:spcBef>
                <a:spcPts val="600"/>
              </a:spcBef>
              <a:spcAft>
                <a:spcPts val="600"/>
              </a:spcAft>
              <a:buFont typeface="Arial"/>
              <a:buChar char="•"/>
              <a:defRPr/>
            </a:pPr>
            <a:r>
              <a:rPr lang="id-ID" sz="1400" dirty="0"/>
              <a:t>Fragmentasi/tumpang tindih kegiatan</a:t>
            </a:r>
          </a:p>
          <a:p>
            <a:pPr marL="285750" indent="-285750">
              <a:spcBef>
                <a:spcPts val="600"/>
              </a:spcBef>
              <a:spcAft>
                <a:spcPts val="600"/>
              </a:spcAft>
              <a:buFont typeface="Arial"/>
              <a:buChar char="•"/>
              <a:defRPr/>
            </a:pPr>
            <a:r>
              <a:rPr lang="id-ID" sz="1400" dirty="0"/>
              <a:t>Fragmentasi kelembagaan</a:t>
            </a:r>
          </a:p>
          <a:p>
            <a:pPr marL="285750" indent="-285750">
              <a:spcBef>
                <a:spcPts val="600"/>
              </a:spcBef>
              <a:spcAft>
                <a:spcPts val="600"/>
              </a:spcAft>
              <a:buFont typeface="Arial"/>
              <a:buChar char="•"/>
              <a:defRPr/>
            </a:pPr>
            <a:r>
              <a:rPr lang="id-ID" sz="1400" dirty="0"/>
              <a:t>Fragmentasi perencanaan</a:t>
            </a:r>
          </a:p>
          <a:p>
            <a:pPr marL="285750" indent="-285750">
              <a:spcBef>
                <a:spcPts val="600"/>
              </a:spcBef>
              <a:spcAft>
                <a:spcPts val="600"/>
              </a:spcAft>
              <a:buFont typeface="Arial"/>
              <a:buChar char="•"/>
              <a:defRPr/>
            </a:pPr>
            <a:r>
              <a:rPr lang="id-ID" sz="1400" dirty="0"/>
              <a:t>Fragmentasi keuangan</a:t>
            </a:r>
          </a:p>
          <a:p>
            <a:pPr marL="285750" indent="-285750">
              <a:spcBef>
                <a:spcPts val="600"/>
              </a:spcBef>
              <a:spcAft>
                <a:spcPts val="600"/>
              </a:spcAft>
              <a:buFont typeface="Arial"/>
              <a:buChar char="•"/>
              <a:defRPr/>
            </a:pPr>
            <a:r>
              <a:rPr lang="id-ID" sz="1400" dirty="0"/>
              <a:t>Tumpang tindih kelompok sasaran</a:t>
            </a:r>
          </a:p>
        </p:txBody>
      </p:sp>
      <p:cxnSp>
        <p:nvCxnSpPr>
          <p:cNvPr id="24" name="Straight Arrow Connector 23"/>
          <p:cNvCxnSpPr/>
          <p:nvPr/>
        </p:nvCxnSpPr>
        <p:spPr>
          <a:xfrm flipH="1">
            <a:off x="6978650" y="2940050"/>
            <a:ext cx="657225" cy="54133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426" name="TextBox 26"/>
          <p:cNvSpPr txBox="1">
            <a:spLocks noChangeArrowheads="1"/>
          </p:cNvSpPr>
          <p:nvPr/>
        </p:nvSpPr>
        <p:spPr bwMode="auto">
          <a:xfrm>
            <a:off x="7661275" y="2354263"/>
            <a:ext cx="1555750" cy="1077912"/>
          </a:xfrm>
          <a:prstGeom prst="rect">
            <a:avLst/>
          </a:prstGeom>
          <a:noFill/>
          <a:ln w="9525">
            <a:noFill/>
            <a:miter lim="800000"/>
            <a:headEnd/>
            <a:tailEnd/>
          </a:ln>
        </p:spPr>
        <p:txBody>
          <a:bodyPr>
            <a:spAutoFit/>
          </a:bodyPr>
          <a:lstStyle/>
          <a:p>
            <a:r>
              <a:rPr lang="id-ID" sz="1600"/>
              <a:t>Penguatan Sistem pemerintahan Desa</a:t>
            </a:r>
          </a:p>
        </p:txBody>
      </p:sp>
      <p:sp>
        <p:nvSpPr>
          <p:cNvPr id="26" name="Oval 25"/>
          <p:cNvSpPr/>
          <p:nvPr/>
        </p:nvSpPr>
        <p:spPr>
          <a:xfrm>
            <a:off x="4429125" y="2774950"/>
            <a:ext cx="1125538" cy="990600"/>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dirty="0" err="1">
                <a:solidFill>
                  <a:schemeClr val="tx1"/>
                </a:solidFill>
              </a:rPr>
              <a:t>Kelompok</a:t>
            </a:r>
            <a:endParaRPr lang="en-GB" sz="1100" dirty="0">
              <a:solidFill>
                <a:schemeClr val="tx1"/>
              </a:solidFill>
            </a:endParaRPr>
          </a:p>
        </p:txBody>
      </p:sp>
      <p:sp>
        <p:nvSpPr>
          <p:cNvPr id="29" name="Oval 28"/>
          <p:cNvSpPr/>
          <p:nvPr/>
        </p:nvSpPr>
        <p:spPr>
          <a:xfrm>
            <a:off x="5365750" y="4400550"/>
            <a:ext cx="1123950" cy="990600"/>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dirty="0" err="1">
                <a:solidFill>
                  <a:schemeClr val="tx1"/>
                </a:solidFill>
              </a:rPr>
              <a:t>Kelompok</a:t>
            </a:r>
            <a:endParaRPr lang="en-GB" sz="1100" dirty="0">
              <a:solidFill>
                <a:schemeClr val="tx1"/>
              </a:solidFill>
            </a:endParaRPr>
          </a:p>
        </p:txBody>
      </p:sp>
      <p:sp>
        <p:nvSpPr>
          <p:cNvPr id="30" name="Oval 29"/>
          <p:cNvSpPr/>
          <p:nvPr/>
        </p:nvSpPr>
        <p:spPr>
          <a:xfrm>
            <a:off x="4200525" y="4197350"/>
            <a:ext cx="1125538" cy="990600"/>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dirty="0" err="1">
                <a:solidFill>
                  <a:schemeClr val="tx1"/>
                </a:solidFill>
              </a:rPr>
              <a:t>Kelompok</a:t>
            </a:r>
            <a:endParaRPr lang="en-GB" sz="1100" dirty="0">
              <a:solidFill>
                <a:schemeClr val="tx1"/>
              </a:solidFill>
            </a:endParaRPr>
          </a:p>
        </p:txBody>
      </p:sp>
      <p:sp>
        <p:nvSpPr>
          <p:cNvPr id="32" name="Oval 31"/>
          <p:cNvSpPr/>
          <p:nvPr/>
        </p:nvSpPr>
        <p:spPr>
          <a:xfrm>
            <a:off x="4019550" y="3405188"/>
            <a:ext cx="1123950" cy="990600"/>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400" dirty="0">
                <a:solidFill>
                  <a:schemeClr val="tx1"/>
                </a:solidFill>
              </a:rPr>
              <a:t>?</a:t>
            </a:r>
          </a:p>
        </p:txBody>
      </p:sp>
      <p:sp>
        <p:nvSpPr>
          <p:cNvPr id="2" name="Slide Number Placeholder 1"/>
          <p:cNvSpPr>
            <a:spLocks noGrp="1"/>
          </p:cNvSpPr>
          <p:nvPr>
            <p:ph type="sldNum" sz="quarter" idx="12"/>
          </p:nvPr>
        </p:nvSpPr>
        <p:spPr/>
        <p:txBody>
          <a:bodyPr/>
          <a:lstStyle/>
          <a:p>
            <a:pPr>
              <a:defRPr/>
            </a:pPr>
            <a:fld id="{168B1F5B-CB50-483B-884B-BC704F02F7C1}" type="slidenum">
              <a:rPr lang="en-US" smtClean="0"/>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E1493CEF-74C3-4691-9CED-74901A1D9278}" type="slidenum">
              <a:rPr lang="en-GB"/>
              <a:pPr>
                <a:defRPr/>
              </a:pPr>
              <a:t>6</a:t>
            </a:fld>
            <a:endParaRPr lang="en-GB"/>
          </a:p>
        </p:txBody>
      </p:sp>
      <p:sp>
        <p:nvSpPr>
          <p:cNvPr id="4" name="Rectangle 2"/>
          <p:cNvSpPr txBox="1">
            <a:spLocks noChangeArrowheads="1"/>
          </p:cNvSpPr>
          <p:nvPr/>
        </p:nvSpPr>
        <p:spPr>
          <a:xfrm>
            <a:off x="0" y="0"/>
            <a:ext cx="9144000" cy="908050"/>
          </a:xfrm>
          <a:prstGeom prst="rect">
            <a:avLst/>
          </a:prstGeom>
          <a:noFill/>
        </p:spPr>
        <p:txBody>
          <a:bodyPr anchor="ctr">
            <a:normAutofit fontScale="77500" lnSpcReduction="20000"/>
          </a:bodyPr>
          <a:lstStyle/>
          <a:p>
            <a:pPr algn="ctr" fontAlgn="auto">
              <a:spcAft>
                <a:spcPts val="0"/>
              </a:spcAft>
              <a:defRPr/>
            </a:pPr>
            <a:r>
              <a:rPr lang="sv-SE" sz="4000" b="1" cap="all">
                <a:latin typeface="+mj-lt"/>
                <a:ea typeface="+mj-ea"/>
                <a:cs typeface="+mj-cs"/>
              </a:rPr>
              <a:t>Akar masalah : </a:t>
            </a:r>
          </a:p>
          <a:p>
            <a:pPr algn="ctr" fontAlgn="auto">
              <a:spcAft>
                <a:spcPts val="0"/>
              </a:spcAft>
              <a:defRPr/>
            </a:pPr>
            <a:r>
              <a:rPr lang="sv-SE" sz="4000" b="1" cap="all">
                <a:latin typeface="+mj-lt"/>
                <a:ea typeface="+mj-ea"/>
                <a:cs typeface="+mj-cs"/>
              </a:rPr>
              <a:t>Bias sektoral dalam pemikiran tentang desa</a:t>
            </a:r>
            <a:endParaRPr lang="en-US" sz="4000" b="1" cap="all">
              <a:latin typeface="+mj-lt"/>
              <a:ea typeface="+mj-ea"/>
              <a:cs typeface="+mj-cs"/>
            </a:endParaRPr>
          </a:p>
        </p:txBody>
      </p:sp>
      <p:sp>
        <p:nvSpPr>
          <p:cNvPr id="18436" name="Rectangle 2"/>
          <p:cNvSpPr>
            <a:spLocks noChangeArrowheads="1"/>
          </p:cNvSpPr>
          <p:nvPr/>
        </p:nvSpPr>
        <p:spPr bwMode="auto">
          <a:xfrm>
            <a:off x="0" y="1052513"/>
            <a:ext cx="9144000" cy="5805487"/>
          </a:xfrm>
          <a:prstGeom prst="rect">
            <a:avLst/>
          </a:prstGeom>
          <a:noFill/>
          <a:ln w="9525">
            <a:noFill/>
            <a:miter lim="800000"/>
            <a:headEnd/>
            <a:tailEnd/>
          </a:ln>
        </p:spPr>
        <p:txBody>
          <a:bodyPr/>
          <a:lstStyle/>
          <a:p>
            <a:pPr marL="514350" indent="-514350">
              <a:spcAft>
                <a:spcPts val="600"/>
              </a:spcAft>
              <a:buClr>
                <a:schemeClr val="tx1"/>
              </a:buClr>
              <a:buFont typeface="Franklin Gothic Medium" pitchFamily="34" charset="0"/>
              <a:buAutoNum type="arabicPeriod"/>
            </a:pPr>
            <a:r>
              <a:rPr lang="en-US" sz="2800"/>
              <a:t>Masih adanya </a:t>
            </a:r>
            <a:r>
              <a:rPr lang="fi-FI" sz="2800"/>
              <a:t>pola berpikir yang mengkotak-kotakan desa sebagai kategori sektoral (bias sektoral).</a:t>
            </a:r>
            <a:endParaRPr lang="en-US" sz="2800"/>
          </a:p>
          <a:p>
            <a:pPr marL="514350" indent="-514350">
              <a:spcAft>
                <a:spcPts val="600"/>
              </a:spcAft>
              <a:buClr>
                <a:schemeClr val="tx1"/>
              </a:buClr>
              <a:buFont typeface="Franklin Gothic Medium" pitchFamily="34" charset="0"/>
              <a:buAutoNum type="arabicPeriod"/>
            </a:pPr>
            <a:r>
              <a:rPr lang="en-US" sz="2800"/>
              <a:t>Bias sektoral ini menjadikan “Desa sebagai t</a:t>
            </a:r>
            <a:r>
              <a:rPr lang="fi-FI" sz="2800"/>
              <a:t>ata kelola komunitas” yang merupakan”bejana kuasa rakyat” diberlakukan sebagai salah satu sektor tersendiri yang lepas dari sektor-sektor lainnya.</a:t>
            </a:r>
          </a:p>
          <a:p>
            <a:pPr marL="514350" indent="-514350">
              <a:spcAft>
                <a:spcPts val="600"/>
              </a:spcAft>
              <a:buClr>
                <a:schemeClr val="tx1"/>
              </a:buClr>
              <a:buFont typeface="Franklin Gothic Medium" pitchFamily="34" charset="0"/>
              <a:buAutoNum type="arabicPeriod"/>
            </a:pPr>
            <a:r>
              <a:rPr lang="fi-FI" sz="2800"/>
              <a:t>Desa, yang diberlakukan sebagai sektor, cenderung menciptakan fragmentasi kepentingan.</a:t>
            </a:r>
          </a:p>
          <a:p>
            <a:pPr marL="514350" indent="-514350">
              <a:spcAft>
                <a:spcPts val="600"/>
              </a:spcAft>
              <a:buClr>
                <a:schemeClr val="tx1"/>
              </a:buClr>
              <a:buFont typeface="Franklin Gothic Medium" pitchFamily="34" charset="0"/>
              <a:buAutoNum type="arabicPeriod"/>
            </a:pPr>
            <a:r>
              <a:rPr lang="fi-FI" sz="2800"/>
              <a:t>Berhadapan dengan fakta Desa yang terfragmentasi, penerapan </a:t>
            </a:r>
            <a:r>
              <a:rPr lang="fi-FI" sz="2800" smtClean="0"/>
              <a:t>pemberdayaan masyarakat masih dalam </a:t>
            </a:r>
            <a:r>
              <a:rPr lang="fi-FI" sz="2800"/>
              <a:t>skala proyek-proyek. </a:t>
            </a:r>
            <a:r>
              <a:rPr lang="fi-FI" sz="2800" smtClean="0"/>
              <a:t>Akibatnya, pendekatan pemberdayaan masyarakat diberlakukan </a:t>
            </a:r>
            <a:r>
              <a:rPr lang="fi-FI" sz="2800"/>
              <a:t>sebagai sebuah ”sektor” tersendiri.</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822414B-5196-44C0-A7EF-735FD8E892BF}" type="slidenum">
              <a:rPr lang="en-GB"/>
              <a:pPr>
                <a:defRPr/>
              </a:pPr>
              <a:t>7</a:t>
            </a:fld>
            <a:endParaRPr lang="en-GB"/>
          </a:p>
        </p:txBody>
      </p:sp>
      <p:sp>
        <p:nvSpPr>
          <p:cNvPr id="4" name="Rectangle 2"/>
          <p:cNvSpPr txBox="1">
            <a:spLocks noChangeArrowheads="1"/>
          </p:cNvSpPr>
          <p:nvPr/>
        </p:nvSpPr>
        <p:spPr>
          <a:xfrm>
            <a:off x="0" y="0"/>
            <a:ext cx="9144000" cy="908050"/>
          </a:xfrm>
          <a:prstGeom prst="rect">
            <a:avLst/>
          </a:prstGeom>
          <a:noFill/>
        </p:spPr>
        <p:txBody>
          <a:bodyPr anchor="ctr">
            <a:normAutofit fontScale="77500" lnSpcReduction="20000"/>
          </a:bodyPr>
          <a:lstStyle/>
          <a:p>
            <a:pPr algn="ctr" fontAlgn="auto">
              <a:spcAft>
                <a:spcPts val="0"/>
              </a:spcAft>
              <a:defRPr/>
            </a:pPr>
            <a:r>
              <a:rPr lang="sv-SE" sz="4000" b="1" cap="all">
                <a:latin typeface="+mj-lt"/>
                <a:ea typeface="+mj-ea"/>
                <a:cs typeface="+mj-cs"/>
              </a:rPr>
              <a:t>DAMPAK </a:t>
            </a:r>
            <a:r>
              <a:rPr lang="sv-SE" sz="4000" b="1" cap="all" smtClean="0">
                <a:latin typeface="+mj-lt"/>
                <a:ea typeface="+mj-ea"/>
                <a:cs typeface="+mj-cs"/>
              </a:rPr>
              <a:t>pemberdayaan masyarakat </a:t>
            </a:r>
          </a:p>
          <a:p>
            <a:pPr algn="ctr" fontAlgn="auto">
              <a:spcAft>
                <a:spcPts val="0"/>
              </a:spcAft>
              <a:defRPr/>
            </a:pPr>
            <a:r>
              <a:rPr lang="sv-SE" sz="4000" b="1" cap="all" smtClean="0">
                <a:latin typeface="+mj-lt"/>
                <a:ea typeface="+mj-ea"/>
                <a:cs typeface="+mj-cs"/>
              </a:rPr>
              <a:t>BERSKALA PROYEK</a:t>
            </a:r>
            <a:endParaRPr lang="en-US" sz="4000" b="1" cap="all">
              <a:latin typeface="+mj-lt"/>
              <a:ea typeface="+mj-ea"/>
              <a:cs typeface="+mj-cs"/>
            </a:endParaRPr>
          </a:p>
        </p:txBody>
      </p:sp>
      <p:sp>
        <p:nvSpPr>
          <p:cNvPr id="19460" name="Rectangle 2"/>
          <p:cNvSpPr>
            <a:spLocks noChangeArrowheads="1"/>
          </p:cNvSpPr>
          <p:nvPr/>
        </p:nvSpPr>
        <p:spPr bwMode="auto">
          <a:xfrm>
            <a:off x="0" y="1268413"/>
            <a:ext cx="9144000" cy="5589587"/>
          </a:xfrm>
          <a:prstGeom prst="rect">
            <a:avLst/>
          </a:prstGeom>
          <a:noFill/>
          <a:ln w="9525">
            <a:noFill/>
            <a:miter lim="800000"/>
            <a:headEnd/>
            <a:tailEnd/>
          </a:ln>
        </p:spPr>
        <p:txBody>
          <a:bodyPr/>
          <a:lstStyle/>
          <a:p>
            <a:pPr marL="514350" indent="-514350">
              <a:spcAft>
                <a:spcPts val="600"/>
              </a:spcAft>
              <a:buClr>
                <a:schemeClr val="tx1"/>
              </a:buClr>
              <a:buFont typeface="Franklin Gothic Medium" pitchFamily="34" charset="0"/>
              <a:buAutoNum type="arabicPeriod"/>
            </a:pPr>
            <a:r>
              <a:rPr lang="en-US" sz="2800" smtClean="0"/>
              <a:t>Program pemberdayaan masyarakat masih ditentukan oleh “niat baik” secara politik dari kekuasaan politik tertentu.</a:t>
            </a:r>
          </a:p>
          <a:p>
            <a:pPr marL="514350" indent="-514350">
              <a:spcAft>
                <a:spcPts val="600"/>
              </a:spcAft>
              <a:buClr>
                <a:schemeClr val="tx1"/>
              </a:buClr>
              <a:buFont typeface="Franklin Gothic Medium" pitchFamily="34" charset="0"/>
              <a:buAutoNum type="arabicPeriod"/>
            </a:pPr>
            <a:r>
              <a:rPr lang="en-US" sz="2800" smtClean="0"/>
              <a:t>Bergerak dalam eksklusivitas dan tidak terjamin kesinambungannya</a:t>
            </a:r>
          </a:p>
          <a:p>
            <a:pPr marL="514350" indent="-514350">
              <a:spcAft>
                <a:spcPts val="600"/>
              </a:spcAft>
              <a:buClr>
                <a:schemeClr val="tx1"/>
              </a:buClr>
              <a:buFont typeface="Franklin Gothic Medium" pitchFamily="34" charset="0"/>
              <a:buAutoNum type="arabicPeriod"/>
            </a:pPr>
            <a:r>
              <a:rPr lang="en-US" sz="2800" smtClean="0"/>
              <a:t>Ketika sebuah kekuasaan politik tertentu berakhir, tidak ada kepastian pendekatan pemberdayaan masyarakat akan dijalankan kembali</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531"/>
            <a:ext cx="9144000" cy="3972047"/>
          </a:xfrm>
        </p:spPr>
        <p:txBody>
          <a:bodyPr>
            <a:normAutofit fontScale="90000"/>
          </a:bodyPr>
          <a:lstStyle/>
          <a:p>
            <a:pPr lvl="0" algn="l"/>
            <a:r>
              <a:rPr lang="en-US" sz="3100" smtClean="0"/>
              <a:t>PNPM Mandiri Perdesaan hanya program pemerintah sekarang. Namun karena pola pemberdayaan masyarakat sudah masuk ke dalam UU Desa, maka sebagai undang-undang, siapa pun pemerintahnya, siapa pun partai yang menang Pemilu 2014 wajib hukumnya menjalankan UU Desa ini. Berdasarkan UU Desa ini, program pemberdayaan masyarakat desa di Indonesia wajib dilanjutkan paska pemilu 2014.</a:t>
            </a:r>
            <a:r>
              <a:rPr lang="en-US" smtClean="0"/>
              <a:t/>
            </a:r>
            <a:br>
              <a:rPr lang="en-US" smtClean="0"/>
            </a:br>
            <a:endParaRPr lang="en-US"/>
          </a:p>
        </p:txBody>
      </p:sp>
      <p:sp>
        <p:nvSpPr>
          <p:cNvPr id="3" name="Slide Number Placeholder 2"/>
          <p:cNvSpPr>
            <a:spLocks noGrp="1"/>
          </p:cNvSpPr>
          <p:nvPr>
            <p:ph type="sldNum" sz="quarter" idx="12"/>
          </p:nvPr>
        </p:nvSpPr>
        <p:spPr/>
        <p:txBody>
          <a:bodyPr/>
          <a:lstStyle/>
          <a:p>
            <a:fld id="{752FB977-8826-1A49-9D54-BA290125B332}"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EB7121F5-A3FE-47F5-81ED-2D35D788E844}" type="slidenum">
              <a:rPr lang="en-GB"/>
              <a:pPr>
                <a:defRPr/>
              </a:pPr>
              <a:t>9</a:t>
            </a:fld>
            <a:endParaRPr lang="en-GB"/>
          </a:p>
        </p:txBody>
      </p:sp>
      <p:sp>
        <p:nvSpPr>
          <p:cNvPr id="4" name="Rectangle 2"/>
          <p:cNvSpPr txBox="1">
            <a:spLocks noChangeArrowheads="1"/>
          </p:cNvSpPr>
          <p:nvPr/>
        </p:nvSpPr>
        <p:spPr>
          <a:xfrm>
            <a:off x="0" y="0"/>
            <a:ext cx="9144000" cy="908050"/>
          </a:xfrm>
          <a:prstGeom prst="rect">
            <a:avLst/>
          </a:prstGeom>
          <a:noFill/>
        </p:spPr>
        <p:txBody>
          <a:bodyPr anchor="ctr">
            <a:normAutofit/>
          </a:bodyPr>
          <a:lstStyle/>
          <a:p>
            <a:pPr algn="ctr" fontAlgn="auto">
              <a:spcAft>
                <a:spcPts val="0"/>
              </a:spcAft>
              <a:defRPr/>
            </a:pPr>
            <a:r>
              <a:rPr lang="sv-SE" sz="4000" b="1" cap="all">
                <a:latin typeface="+mj-lt"/>
                <a:ea typeface="+mj-ea"/>
                <a:cs typeface="+mj-cs"/>
              </a:rPr>
              <a:t>Definisi DESA</a:t>
            </a:r>
          </a:p>
        </p:txBody>
      </p:sp>
      <p:sp>
        <p:nvSpPr>
          <p:cNvPr id="29700" name="Rectangle 3"/>
          <p:cNvSpPr txBox="1">
            <a:spLocks noChangeArrowheads="1"/>
          </p:cNvSpPr>
          <p:nvPr/>
        </p:nvSpPr>
        <p:spPr bwMode="auto">
          <a:xfrm>
            <a:off x="0" y="1628775"/>
            <a:ext cx="9144000" cy="5229225"/>
          </a:xfrm>
          <a:prstGeom prst="rect">
            <a:avLst/>
          </a:prstGeom>
          <a:noFill/>
          <a:ln w="9525">
            <a:noFill/>
            <a:miter lim="800000"/>
            <a:headEnd/>
            <a:tailEnd/>
          </a:ln>
        </p:spPr>
        <p:txBody>
          <a:bodyPr/>
          <a:lstStyle/>
          <a:p>
            <a:r>
              <a:rPr lang="en-US" sz="3200"/>
              <a:t>Desa </a:t>
            </a:r>
            <a:r>
              <a:rPr lang="id-ID" sz="3200"/>
              <a:t>adalah desa dan desa adat </a:t>
            </a:r>
            <a:r>
              <a:rPr lang="en-US" sz="3200"/>
              <a:t>atau yang disebut dengan nama lain, selanjutnya disebut Desa, adalah kesatuan masyarakat hukum yang memiliki batas wilayah yang berwenang untuk mengatur dan mengurus urusan pemerintahan</a:t>
            </a:r>
            <a:r>
              <a:rPr lang="id-ID" sz="3200"/>
              <a:t>,</a:t>
            </a:r>
            <a:r>
              <a:rPr lang="en-US" sz="3200"/>
              <a:t> kepentingan masyarakat setempat berdasarkan prakarsa masyarakat, hak asal usul</a:t>
            </a:r>
            <a:r>
              <a:rPr lang="id-ID" sz="3200"/>
              <a:t>, dan/atau hak tradisional</a:t>
            </a:r>
            <a:r>
              <a:rPr lang="en-US" sz="3200"/>
              <a:t> yang diakui dan dihormati dalam sistem </a:t>
            </a:r>
            <a:r>
              <a:rPr lang="id-ID" sz="3200"/>
              <a:t>p</a:t>
            </a:r>
            <a:r>
              <a:rPr lang="en-US" sz="3200"/>
              <a:t>emerintahan Negara Kesatuan Republik Indonesia.</a:t>
            </a:r>
          </a:p>
        </p:txBody>
      </p:sp>
      <p:sp>
        <p:nvSpPr>
          <p:cNvPr id="29701" name="Rectangle 3"/>
          <p:cNvSpPr txBox="1">
            <a:spLocks noChangeArrowheads="1"/>
          </p:cNvSpPr>
          <p:nvPr/>
        </p:nvSpPr>
        <p:spPr bwMode="auto">
          <a:xfrm>
            <a:off x="0" y="981075"/>
            <a:ext cx="9144000" cy="647700"/>
          </a:xfrm>
          <a:prstGeom prst="rect">
            <a:avLst/>
          </a:prstGeom>
          <a:noFill/>
          <a:ln w="9525">
            <a:noFill/>
            <a:miter lim="800000"/>
            <a:headEnd/>
            <a:tailEnd/>
          </a:ln>
        </p:spPr>
        <p:txBody>
          <a:bodyPr/>
          <a:lstStyle/>
          <a:p>
            <a:r>
              <a:rPr lang="en-US" sz="3200"/>
              <a:t>UU Desa : Pasal 1 no. 1</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11187</TotalTime>
  <Words>3141</Words>
  <Application>Microsoft Office PowerPoint</Application>
  <PresentationFormat>On-screen Show (4:3)</PresentationFormat>
  <Paragraphs>362</Paragraphs>
  <Slides>39</Slides>
  <Notes>4</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PEMBERDAYAAN MASYARAKAT, PEMBANGUNAN DESA,  DAN PEMBANGUNAN KAWASAN PERDESAAN  BERDASARKAN UNDANG-UNDANG DESA </vt:lpstr>
      <vt:lpstr>Slide 2</vt:lpstr>
      <vt:lpstr>Slide 3</vt:lpstr>
      <vt:lpstr>Slide 4</vt:lpstr>
      <vt:lpstr>Slide 5</vt:lpstr>
      <vt:lpstr>Slide 6</vt:lpstr>
      <vt:lpstr>Slide 7</vt:lpstr>
      <vt:lpstr>PNPM Mandiri Perdesaan hanya program pemerintah sekarang. Namun karena pola pemberdayaan masyarakat sudah masuk ke dalam UU Desa, maka sebagai undang-undang, siapa pun pemerintahnya, siapa pun partai yang menang Pemilu 2014 wajib hukumnya menjalankan UU Desa ini. Berdasarkan UU Desa ini, program pemberdayaan masyarakat desa di Indonesia wajib dilanjutkan paska pemilu 2014. </vt:lpstr>
      <vt:lpstr>Slide 9</vt:lpstr>
      <vt:lpstr>Slide 10</vt:lpstr>
      <vt:lpstr>Slide 11</vt:lpstr>
      <vt:lpstr>Desain Kelembagaan Dasar Tata Kelola Desa</vt:lpstr>
      <vt:lpstr>Pembangunan Desa dalam RUU Desa</vt:lpstr>
      <vt:lpstr>Slide 14</vt:lpstr>
      <vt:lpstr>Implikasi dari Visi Tata Kelola Skala Lokal Desa </vt:lpstr>
      <vt:lpstr>Tujuan Normatif Pembangunan Desa  (Pasal 78)</vt:lpstr>
      <vt:lpstr>Perencanaan Pembangunan Desa</vt:lpstr>
      <vt:lpstr>Perencanaan Pembangunan Desa</vt:lpstr>
      <vt:lpstr>Pelaksanaan Pembangunan Desa  (Pasal 81)</vt:lpstr>
      <vt:lpstr>Pemantauan dan Pengawasan Pembangunan Desa (Pasal 82)</vt:lpstr>
      <vt:lpstr>Mengapa Negara Harus Mendukung Pembangunan Skala Lokal Desa?</vt:lpstr>
      <vt:lpstr>Masalah Pelayanan, Pembangunan dan Pemberdayaan Skala Loka Desa</vt:lpstr>
      <vt:lpstr>Sumber-Sumber Pendapatan Desa (Pasal 72)</vt:lpstr>
      <vt:lpstr>Sumber-sumber Pendapatan Desa dari Pemerintah yang Dimandatkan RUU Desa &amp; Terus Menerus </vt:lpstr>
      <vt:lpstr>Slide 25</vt:lpstr>
      <vt:lpstr>Slide 26</vt:lpstr>
      <vt:lpstr>Yang Perlu Diperhatikan</vt:lpstr>
      <vt:lpstr>Skema Alokasi Keuangan Dari APBN</vt:lpstr>
      <vt:lpstr>Implikasi Kebijakan Pendapatan Desa</vt:lpstr>
      <vt:lpstr>Pembangunan Kawasan Perdesaan  (Pasal 83 sd 85)</vt:lpstr>
      <vt:lpstr>Pembangunan Kawasan Perdesaan  (Pasal 83 sd 85)</vt:lpstr>
      <vt:lpstr>Sistem Informasi Pembangunan Desa dan Pembangunan Kawasan Perdesaan (Pasal 86)</vt:lpstr>
      <vt:lpstr>Kerja Sama Antar Desa (pasal 92)</vt:lpstr>
      <vt:lpstr>Kerja Sama Antar Desa (pasal 92)</vt:lpstr>
      <vt:lpstr>Slide 35</vt:lpstr>
      <vt:lpstr>Implikasi Terhadap Hubungan Perencanaan dan Anggaran Kabupaten - Desa </vt:lpstr>
      <vt:lpstr>Pemberdayaan Pemerintah dan Masyarakat Desa  (Pasal 112 ayat 3)</vt:lpstr>
      <vt:lpstr>Agenda Implementasi yang Mendesak</vt:lpstr>
      <vt:lpstr>Terima Kasih</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Suhirman</dc:creator>
  <cp:lastModifiedBy>fujitsu</cp:lastModifiedBy>
  <cp:revision>374</cp:revision>
  <dcterms:created xsi:type="dcterms:W3CDTF">2013-03-13T03:41:27Z</dcterms:created>
  <dcterms:modified xsi:type="dcterms:W3CDTF">2014-01-15T23:15:24Z</dcterms:modified>
</cp:coreProperties>
</file>